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 id="2147483655" r:id="rId2"/>
  </p:sldMasterIdLst>
  <p:notesMasterIdLst>
    <p:notesMasterId r:id="rId94"/>
  </p:notesMasterIdLst>
  <p:sldIdLst>
    <p:sldId id="314" r:id="rId3"/>
    <p:sldId id="263" r:id="rId4"/>
    <p:sldId id="264" r:id="rId5"/>
    <p:sldId id="315" r:id="rId6"/>
    <p:sldId id="422" r:id="rId7"/>
    <p:sldId id="351" r:id="rId8"/>
    <p:sldId id="353" r:id="rId9"/>
    <p:sldId id="355" r:id="rId10"/>
    <p:sldId id="317" r:id="rId11"/>
    <p:sldId id="269" r:id="rId12"/>
    <p:sldId id="270" r:id="rId13"/>
    <p:sldId id="356" r:id="rId14"/>
    <p:sldId id="357" r:id="rId15"/>
    <p:sldId id="316" r:id="rId16"/>
    <p:sldId id="359" r:id="rId17"/>
    <p:sldId id="322" r:id="rId18"/>
    <p:sldId id="360" r:id="rId19"/>
    <p:sldId id="358" r:id="rId20"/>
    <p:sldId id="350" r:id="rId21"/>
    <p:sldId id="273" r:id="rId22"/>
    <p:sldId id="361" r:id="rId23"/>
    <p:sldId id="319" r:id="rId24"/>
    <p:sldId id="423" r:id="rId25"/>
    <p:sldId id="362" r:id="rId26"/>
    <p:sldId id="364" r:id="rId27"/>
    <p:sldId id="365" r:id="rId28"/>
    <p:sldId id="416" r:id="rId29"/>
    <p:sldId id="323" r:id="rId30"/>
    <p:sldId id="366" r:id="rId31"/>
    <p:sldId id="424" r:id="rId32"/>
    <p:sldId id="324" r:id="rId33"/>
    <p:sldId id="327" r:id="rId34"/>
    <p:sldId id="367" r:id="rId35"/>
    <p:sldId id="328" r:id="rId36"/>
    <p:sldId id="329" r:id="rId37"/>
    <p:sldId id="426" r:id="rId38"/>
    <p:sldId id="331" r:id="rId39"/>
    <p:sldId id="332" r:id="rId40"/>
    <p:sldId id="282" r:id="rId41"/>
    <p:sldId id="427" r:id="rId42"/>
    <p:sldId id="371" r:id="rId43"/>
    <p:sldId id="428" r:id="rId44"/>
    <p:sldId id="372" r:id="rId45"/>
    <p:sldId id="333" r:id="rId46"/>
    <p:sldId id="429" r:id="rId47"/>
    <p:sldId id="430" r:id="rId48"/>
    <p:sldId id="374" r:id="rId49"/>
    <p:sldId id="432" r:id="rId50"/>
    <p:sldId id="334" r:id="rId51"/>
    <p:sldId id="375" r:id="rId52"/>
    <p:sldId id="377" r:id="rId53"/>
    <p:sldId id="335" r:id="rId54"/>
    <p:sldId id="379" r:id="rId55"/>
    <p:sldId id="380" r:id="rId56"/>
    <p:sldId id="410" r:id="rId57"/>
    <p:sldId id="382" r:id="rId58"/>
    <p:sldId id="383" r:id="rId59"/>
    <p:sldId id="384" r:id="rId60"/>
    <p:sldId id="386" r:id="rId61"/>
    <p:sldId id="388" r:id="rId62"/>
    <p:sldId id="389" r:id="rId63"/>
    <p:sldId id="418" r:id="rId64"/>
    <p:sldId id="390" r:id="rId65"/>
    <p:sldId id="436" r:id="rId66"/>
    <p:sldId id="392" r:id="rId67"/>
    <p:sldId id="411" r:id="rId68"/>
    <p:sldId id="394" r:id="rId69"/>
    <p:sldId id="395" r:id="rId70"/>
    <p:sldId id="397" r:id="rId71"/>
    <p:sldId id="419" r:id="rId72"/>
    <p:sldId id="398" r:id="rId73"/>
    <p:sldId id="400" r:id="rId74"/>
    <p:sldId id="401" r:id="rId75"/>
    <p:sldId id="402" r:id="rId76"/>
    <p:sldId id="403" r:id="rId77"/>
    <p:sldId id="404" r:id="rId78"/>
    <p:sldId id="405" r:id="rId79"/>
    <p:sldId id="439" r:id="rId80"/>
    <p:sldId id="413" r:id="rId81"/>
    <p:sldId id="313" r:id="rId82"/>
    <p:sldId id="302" r:id="rId83"/>
    <p:sldId id="303" r:id="rId84"/>
    <p:sldId id="304" r:id="rId85"/>
    <p:sldId id="305" r:id="rId86"/>
    <p:sldId id="306" r:id="rId87"/>
    <p:sldId id="307" r:id="rId88"/>
    <p:sldId id="308" r:id="rId89"/>
    <p:sldId id="309" r:id="rId90"/>
    <p:sldId id="310" r:id="rId91"/>
    <p:sldId id="311" r:id="rId92"/>
    <p:sldId id="259"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32"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ilda Wirth Federico" initials="HWF" lastIdx="34" clrIdx="0"/>
  <p:cmAuthor id="1" name="Sarah Evans" initials="SE" lastIdx="30" clrIdx="1"/>
  <p:cmAuthor id="2" name="LD" initials="LD" lastIdx="6" clrIdx="2"/>
  <p:cmAuthor id="3" name="Sarah Evans" initials="SJE" lastIdx="54" clrIdx="3"/>
  <p:cmAuthor id="4" name="Stefanie Emrich" initials="SE" lastIdx="7" clrIdx="4">
    <p:extLst>
      <p:ext uri="{19B8F6BF-5375-455C-9EA6-DF929625EA0E}">
        <p15:presenceInfo xmlns:p15="http://schemas.microsoft.com/office/powerpoint/2012/main" userId="Stefanie Emrich" providerId="None"/>
      </p:ext>
    </p:extLst>
  </p:cmAuthor>
  <p:cmAuthor id="5" name="Lisa B" initials="LB" lastIdx="16" clrIdx="5"/>
  <p:cmAuthor id="6" name="mike gordon" initials="mg" lastIdx="47" clrIdx="6">
    <p:extLst>
      <p:ext uri="{19B8F6BF-5375-455C-9EA6-DF929625EA0E}">
        <p15:presenceInfo xmlns:p15="http://schemas.microsoft.com/office/powerpoint/2012/main" userId="16f07c70156f7f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578"/>
    <a:srgbClr val="005A94"/>
    <a:srgbClr val="2F8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6" autoAdjust="0"/>
    <p:restoredTop sz="72818" autoAdjust="0"/>
  </p:normalViewPr>
  <p:slideViewPr>
    <p:cSldViewPr>
      <p:cViewPr varScale="1">
        <p:scale>
          <a:sx n="78" d="100"/>
          <a:sy n="78" d="100"/>
        </p:scale>
        <p:origin x="2820" y="90"/>
      </p:cViewPr>
      <p:guideLst>
        <p:guide orient="horz" pos="1008"/>
        <p:guide pos="2832"/>
      </p:guideLst>
    </p:cSldViewPr>
  </p:slideViewPr>
  <p:notesTextViewPr>
    <p:cViewPr>
      <p:scale>
        <a:sx n="100" d="100"/>
        <a:sy n="100" d="100"/>
      </p:scale>
      <p:origin x="0" y="0"/>
    </p:cViewPr>
  </p:notesTextViewPr>
  <p:sorterViewPr>
    <p:cViewPr>
      <p:scale>
        <a:sx n="80" d="100"/>
        <a:sy n="80" d="100"/>
      </p:scale>
      <p:origin x="0" y="7536"/>
    </p:cViewPr>
  </p:sorterViewPr>
  <p:notesViewPr>
    <p:cSldViewPr showGuides="1">
      <p:cViewPr varScale="1">
        <p:scale>
          <a:sx n="52" d="100"/>
          <a:sy n="52" d="100"/>
        </p:scale>
        <p:origin x="-25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75BF25-40BE-405D-88E7-C5FB6E60947B}" type="datetimeFigureOut">
              <a:rPr lang="en-US" smtClean="0"/>
              <a:pPr/>
              <a:t>6/30/2015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7E2621-405C-4F83-9120-2E9601611C17}" type="slidenum">
              <a:rPr lang="en-US" smtClean="0"/>
              <a:pPr/>
              <a:t>‹#›</a:t>
            </a:fld>
            <a:endParaRPr lang="en-US" dirty="0"/>
          </a:p>
        </p:txBody>
      </p:sp>
    </p:spTree>
    <p:extLst>
      <p:ext uri="{BB962C8B-B14F-4D97-AF65-F5344CB8AC3E}">
        <p14:creationId xmlns:p14="http://schemas.microsoft.com/office/powerpoint/2010/main" val="250651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68CC91FB-68FB-4DD9-A9BF-03EE326AB038}" type="slidenum">
              <a:rPr lang="en-US">
                <a:solidFill>
                  <a:srgbClr val="000000"/>
                </a:solidFill>
              </a:rPr>
              <a:pPr/>
              <a:t>0</a:t>
            </a:fld>
            <a:endParaRPr lang="en-US" dirty="0">
              <a:solidFill>
                <a:srgbClr val="000000"/>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algn="l" eaLnBrk="1" hangingPunct="1">
              <a:buFontTx/>
              <a:buNone/>
              <a:defRPr/>
            </a:pPr>
            <a:r>
              <a:rPr lang="en-US" sz="1200" dirty="0" smtClean="0">
                <a:solidFill>
                  <a:schemeClr val="tx1"/>
                </a:solidFill>
              </a:rPr>
              <a:t>Welcome to Chapter 9: Securing Your System: Protecting Your Digital Data and Devices</a:t>
            </a:r>
          </a:p>
          <a:p>
            <a:pPr algn="l" eaLnBrk="1" hangingPunct="1"/>
            <a:endParaRPr lang="en-US" dirty="0" smtClean="0"/>
          </a:p>
        </p:txBody>
      </p:sp>
    </p:spTree>
    <p:extLst>
      <p:ext uri="{BB962C8B-B14F-4D97-AF65-F5344CB8AC3E}">
        <p14:creationId xmlns:p14="http://schemas.microsoft.com/office/powerpoint/2010/main" val="2759034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p:spPr>
        <p:txBody>
          <a:bodyPr/>
          <a:lstStyle/>
          <a:p>
            <a:fld id="{55C4BBD6-CD98-475F-A5D3-F517BD279B5F}" type="slidenum">
              <a:rPr lang="en-US" smtClean="0"/>
              <a:pPr/>
              <a:t>9</a:t>
            </a:fld>
            <a:endParaRPr lang="en-US" dirty="0" smtClean="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smtClean="0"/>
              <a:t>A computer virus’s main purpose is to replicate itself and copy its code into as many other host files as possible. </a:t>
            </a:r>
          </a:p>
          <a:p>
            <a:pPr marL="171450" indent="-171450" eaLnBrk="1" hangingPunct="1">
              <a:buFont typeface="Arial" pitchFamily="34" charset="0"/>
              <a:buChar char="•"/>
            </a:pPr>
            <a:r>
              <a:rPr lang="en-US" dirty="0" smtClean="0"/>
              <a:t>Although there might be a virus</a:t>
            </a:r>
            <a:r>
              <a:rPr lang="en-US" baseline="0" dirty="0" smtClean="0"/>
              <a:t> in a file on your computer, a virus normally can’t infect your computer until the infected file is opened or executed.</a:t>
            </a:r>
            <a:endParaRPr lang="en-US" dirty="0" smtClean="0"/>
          </a:p>
          <a:p>
            <a:pPr marL="171450" indent="-171450" eaLnBrk="1" hangingPunct="1">
              <a:buFont typeface="Arial" pitchFamily="34" charset="0"/>
              <a:buChar char="•"/>
            </a:pPr>
            <a:r>
              <a:rPr lang="en-US" dirty="0" smtClean="0"/>
              <a:t>Although virus replication can slow down networks, it’s not usually the main threat. </a:t>
            </a:r>
          </a:p>
          <a:p>
            <a:pPr marL="171450" indent="-171450" eaLnBrk="1" hangingPunct="1">
              <a:buFont typeface="Arial" pitchFamily="34" charset="0"/>
              <a:buChar char="•"/>
            </a:pPr>
            <a:r>
              <a:rPr lang="en-US" dirty="0" smtClean="0"/>
              <a:t>The majority of viruses have secondary objectives or side effects, ranging from displaying annoying messages on the computer screen to destroying files or the contents of entire hard drives.</a:t>
            </a:r>
          </a:p>
        </p:txBody>
      </p:sp>
    </p:spTree>
    <p:extLst>
      <p:ext uri="{BB962C8B-B14F-4D97-AF65-F5344CB8AC3E}">
        <p14:creationId xmlns:p14="http://schemas.microsoft.com/office/powerpoint/2010/main" val="332317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976D63BC-47EF-4C08-9490-B4923EA43537}" type="slidenum">
              <a:rPr lang="en-US" smtClean="0"/>
              <a:pPr/>
              <a:t>10</a:t>
            </a:fld>
            <a:endParaRPr lang="en-US" dirty="0" smtClean="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smtClean="0"/>
              <a:t>If your computer is exposed to a file infected with a virus, the virus will try to copy itself and infect a file on your computer.</a:t>
            </a:r>
          </a:p>
          <a:p>
            <a:pPr marL="171450" indent="-171450" eaLnBrk="1" hangingPunct="1">
              <a:buFont typeface="Arial" pitchFamily="34" charset="0"/>
              <a:buChar char="•"/>
            </a:pPr>
            <a:r>
              <a:rPr lang="en-US" sz="1200" kern="1200" dirty="0" smtClean="0">
                <a:solidFill>
                  <a:schemeClr val="tx1"/>
                </a:solidFill>
                <a:effectLst/>
              </a:rPr>
              <a:t>Downloading infected audio and video files from peer-to-peer </a:t>
            </a:r>
            <a:r>
              <a:rPr lang="en-US" sz="1200" kern="1200" dirty="0" smtClean="0">
                <a:solidFill>
                  <a:schemeClr val="tx1"/>
                </a:solidFill>
                <a:effectLst/>
                <a:latin typeface="+mn-lt"/>
                <a:ea typeface="+mn-ea"/>
                <a:cs typeface="+mn-cs"/>
              </a:rPr>
              <a:t>file sharing sites is a major source of virus infections. </a:t>
            </a:r>
          </a:p>
          <a:p>
            <a:pPr marL="171450" indent="-171450" eaLnBrk="1" hangingPunct="1">
              <a:buFont typeface="Arial" pitchFamily="34" charset="0"/>
              <a:buChar char="•"/>
            </a:pPr>
            <a:r>
              <a:rPr lang="en-US" sz="1200" kern="1200" dirty="0" smtClean="0">
                <a:solidFill>
                  <a:schemeClr val="tx1"/>
                </a:solidFill>
                <a:effectLst/>
                <a:latin typeface="+mn-lt"/>
                <a:ea typeface="+mn-ea"/>
                <a:cs typeface="+mn-cs"/>
              </a:rPr>
              <a:t>Shared flash drives are also a common source of virus infection, as is e-mail. </a:t>
            </a:r>
          </a:p>
          <a:p>
            <a:pPr marL="171450" indent="-171450" eaLnBrk="1" hangingPunct="1">
              <a:buFont typeface="Arial" pitchFamily="34" charset="0"/>
              <a:buChar char="•"/>
            </a:pPr>
            <a:r>
              <a:rPr lang="en-US" sz="1200" kern="1200" dirty="0" smtClean="0">
                <a:solidFill>
                  <a:schemeClr val="tx1"/>
                </a:solidFill>
                <a:effectLst/>
                <a:latin typeface="+mn-lt"/>
                <a:ea typeface="+mn-ea"/>
                <a:cs typeface="+mn-cs"/>
              </a:rPr>
              <a:t>Just opening an e-mail message won’t usually infect your computer, although some new viruses are launched when viewed in the preview pane. Downloading 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executing an e-mail</a:t>
            </a:r>
            <a:r>
              <a:rPr lang="en-US" sz="1200" kern="1200" baseline="0" dirty="0" smtClean="0">
                <a:solidFill>
                  <a:schemeClr val="tx1"/>
                </a:solidFill>
                <a:effectLst/>
                <a:latin typeface="+mn-lt"/>
                <a:ea typeface="+mn-ea"/>
                <a:cs typeface="+mn-cs"/>
              </a:rPr>
              <a:t> attachment </a:t>
            </a:r>
            <a:r>
              <a:rPr lang="en-US" sz="1200" kern="1200" dirty="0" smtClean="0">
                <a:solidFill>
                  <a:schemeClr val="tx1"/>
                </a:solidFill>
                <a:effectLst/>
                <a:latin typeface="+mn-lt"/>
                <a:ea typeface="+mn-ea"/>
                <a:cs typeface="+mn-cs"/>
              </a:rPr>
              <a:t>are common ways that infect your computer.</a:t>
            </a:r>
            <a:r>
              <a:rPr lang="en-US" sz="1200" kern="1200" dirty="0" smtClean="0">
                <a:solidFill>
                  <a:schemeClr val="tx1"/>
                </a:solidFill>
                <a:latin typeface="Arial" charset="0"/>
                <a:ea typeface="+mn-ea"/>
                <a:cs typeface="+mn-cs"/>
              </a:rPr>
              <a:t> </a:t>
            </a:r>
            <a:endParaRPr lang="en-US" dirty="0" smtClean="0">
              <a:latin typeface="Helvetica" pitchFamily="34" charset="0"/>
            </a:endParaRPr>
          </a:p>
        </p:txBody>
      </p:sp>
    </p:spTree>
    <p:extLst>
      <p:ext uri="{BB962C8B-B14F-4D97-AF65-F5344CB8AC3E}">
        <p14:creationId xmlns:p14="http://schemas.microsoft.com/office/powerpoint/2010/main" val="2558343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p:spPr>
        <p:txBody>
          <a:bodyPr/>
          <a:lstStyle/>
          <a:p>
            <a:fld id="{976D63BC-47EF-4C08-9490-B4923EA43537}" type="slidenum">
              <a:rPr lang="en-US" smtClean="0"/>
              <a:pPr/>
              <a:t>11</a:t>
            </a:fld>
            <a:endParaRPr lang="en-US" dirty="0" smtClean="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smtClean="0"/>
              <a:t>This figure illustrates the steps by</a:t>
            </a:r>
            <a:r>
              <a:rPr lang="en-US" baseline="0" dirty="0" smtClean="0"/>
              <a:t> which computer viruses are often passed from one computer to the next:</a:t>
            </a:r>
          </a:p>
          <a:p>
            <a:pPr marL="628650" lvl="1" indent="-171450" eaLnBrk="1" hangingPunct="1">
              <a:buFont typeface="Arial" pitchFamily="34" charset="0"/>
              <a:buChar char="•"/>
            </a:pPr>
            <a:r>
              <a:rPr lang="en-US" baseline="0" dirty="0" smtClean="0"/>
              <a:t>An individual writes a virus program, attaches it to a music file, and posts the file to a file-sharing site.</a:t>
            </a:r>
          </a:p>
          <a:p>
            <a:pPr marL="628650" lvl="1" indent="-171450" eaLnBrk="1" hangingPunct="1">
              <a:buFont typeface="Arial" pitchFamily="34" charset="0"/>
              <a:buChar char="•"/>
            </a:pPr>
            <a:r>
              <a:rPr lang="en-US" baseline="0" dirty="0" smtClean="0"/>
              <a:t>Bill downloads the file and infects his computer.</a:t>
            </a:r>
          </a:p>
          <a:p>
            <a:pPr marL="628650" lvl="1" indent="-171450" eaLnBrk="1" hangingPunct="1">
              <a:buFont typeface="Arial" pitchFamily="34" charset="0"/>
              <a:buChar char="•"/>
            </a:pPr>
            <a:r>
              <a:rPr lang="en-US" baseline="0" dirty="0" smtClean="0"/>
              <a:t>He sends an e-mail with the infected file and contaminates Fred’s tablet.</a:t>
            </a:r>
          </a:p>
          <a:p>
            <a:pPr marL="628650" lvl="1" indent="-171450" eaLnBrk="1" hangingPunct="1">
              <a:buFont typeface="Arial" pitchFamily="34" charset="0"/>
              <a:buChar char="•"/>
            </a:pPr>
            <a:r>
              <a:rPr lang="en-US" baseline="0" dirty="0" smtClean="0"/>
              <a:t>Fred syncs his phone with his tablet and infects his phone.</a:t>
            </a:r>
          </a:p>
          <a:p>
            <a:pPr marL="628650" lvl="1" indent="-171450" eaLnBrk="1" hangingPunct="1">
              <a:buFont typeface="Arial" pitchFamily="34" charset="0"/>
              <a:buChar char="•"/>
            </a:pPr>
            <a:r>
              <a:rPr lang="en-US" baseline="0" dirty="0" smtClean="0"/>
              <a:t>Fred e-mails the file from his phone to Susan. Everyone who copies files from Susan’s infected work computer, or whose computer is networked with Susan’s computer, risks spreading the virus.</a:t>
            </a:r>
          </a:p>
        </p:txBody>
      </p:sp>
    </p:spTree>
    <p:extLst>
      <p:ext uri="{BB962C8B-B14F-4D97-AF65-F5344CB8AC3E}">
        <p14:creationId xmlns:p14="http://schemas.microsoft.com/office/powerpoint/2010/main" val="186064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kern="1200" dirty="0" smtClean="0">
                <a:solidFill>
                  <a:schemeClr val="tx1"/>
                </a:solidFill>
                <a:effectLst/>
                <a:latin typeface="+mn-lt"/>
                <a:ea typeface="+mn-ea"/>
                <a:cs typeface="+mn-cs"/>
              </a:rPr>
              <a:t>Although thousands of computer viruses and variants exist, they can be grouped into six broad categories based on their behavior and method of transmission.</a:t>
            </a:r>
          </a:p>
          <a:p>
            <a:pPr marL="171450" indent="-171450">
              <a:buFont typeface="Arial" pitchFamily="34" charset="0"/>
              <a:buChar char="•"/>
            </a:pPr>
            <a:r>
              <a:rPr lang="en-US" sz="1200" b="0" i="0" u="none" strike="noStrike" kern="1200" baseline="0" dirty="0" smtClean="0">
                <a:solidFill>
                  <a:schemeClr val="tx1"/>
                </a:solidFill>
                <a:latin typeface="+mn-lt"/>
                <a:ea typeface="+mn-ea"/>
                <a:cs typeface="+mn-cs"/>
              </a:rPr>
              <a:t>This figure summarizes the major categories of viruses.</a:t>
            </a:r>
            <a:endParaRPr lang="en-US" sz="1200" kern="1200" dirty="0" smtClean="0">
              <a:solidFill>
                <a:schemeClr val="tx1"/>
              </a:solidFill>
              <a:effectLst/>
              <a:latin typeface="+mn-lt"/>
              <a:ea typeface="+mn-ea"/>
              <a:cs typeface="+mn-cs"/>
            </a:endParaRP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12</a:t>
            </a:fld>
            <a:endParaRPr lang="en-US" dirty="0"/>
          </a:p>
        </p:txBody>
      </p:sp>
    </p:spTree>
    <p:extLst>
      <p:ext uri="{BB962C8B-B14F-4D97-AF65-F5344CB8AC3E}">
        <p14:creationId xmlns:p14="http://schemas.microsoft.com/office/powerpoint/2010/main" val="929755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i="0" u="none" strike="noStrike" kern="1200" dirty="0" smtClean="0">
                <a:solidFill>
                  <a:schemeClr val="tx1"/>
                </a:solidFill>
                <a:effectLst/>
                <a:latin typeface="+mn-lt"/>
                <a:ea typeface="+mn-ea"/>
                <a:cs typeface="+mn-cs"/>
              </a:rPr>
              <a:t>A</a:t>
            </a:r>
            <a:r>
              <a:rPr lang="en-US" sz="1200" b="0" i="0" u="none" strike="noStrike" kern="1200" baseline="0" dirty="0" smtClean="0">
                <a:solidFill>
                  <a:schemeClr val="tx1"/>
                </a:solidFill>
                <a:effectLst/>
                <a:latin typeface="+mn-lt"/>
                <a:ea typeface="+mn-ea"/>
                <a:cs typeface="+mn-cs"/>
              </a:rPr>
              <a:t> </a:t>
            </a:r>
            <a:r>
              <a:rPr lang="en-US" sz="1200" b="0" i="1" u="none" strike="noStrike" kern="1200" baseline="0" dirty="0" smtClean="0">
                <a:solidFill>
                  <a:schemeClr val="tx1"/>
                </a:solidFill>
                <a:effectLst/>
                <a:latin typeface="+mn-lt"/>
                <a:ea typeface="+mn-ea"/>
                <a:cs typeface="+mn-cs"/>
              </a:rPr>
              <a:t>b</a:t>
            </a:r>
            <a:r>
              <a:rPr lang="en-US" sz="1200" b="0" i="1" u="none" strike="noStrike" kern="1200" dirty="0" smtClean="0">
                <a:solidFill>
                  <a:schemeClr val="tx1"/>
                </a:solidFill>
                <a:effectLst/>
                <a:latin typeface="+mn-lt"/>
                <a:ea typeface="+mn-ea"/>
                <a:cs typeface="+mn-cs"/>
              </a:rPr>
              <a:t>oot-sector virus</a:t>
            </a:r>
            <a:r>
              <a:rPr lang="en-US" sz="1200" b="0" i="1"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replicates itself onto a hard drive’s master boot record. The </a:t>
            </a:r>
            <a:r>
              <a:rPr lang="en-US" sz="1200" b="0" i="1" u="none" strike="noStrike" kern="1200" dirty="0" smtClean="0">
                <a:solidFill>
                  <a:schemeClr val="tx1"/>
                </a:solidFill>
                <a:effectLst/>
                <a:latin typeface="+mn-lt"/>
                <a:ea typeface="+mn-ea"/>
                <a:cs typeface="+mn-cs"/>
              </a:rPr>
              <a:t>master boot record</a:t>
            </a:r>
            <a:r>
              <a:rPr lang="en-US" sz="1200" b="0" i="1"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 a program that executes whenever a computer boots up, ensuring that the virus will be loaded into memory immediately, even before some virus protection programs can load. Boot-sector viruses are often transmitted by a flash drive left in a USB port. When the computer boots up with the flash drive connected, the computer tries to launch a master boot record from the flash drive, which is usually the trigger for the virus to infect the hard drive.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kern="1200" dirty="0" smtClean="0">
              <a:solidFill>
                <a:schemeClr val="tx1"/>
              </a:solidFill>
              <a:effectLst/>
              <a:latin typeface="+mn-lt"/>
              <a:ea typeface="+mn-ea"/>
              <a:cs typeface="+mn-cs"/>
            </a:endParaRP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13</a:t>
            </a:fld>
            <a:endParaRPr lang="en-US" dirty="0"/>
          </a:p>
        </p:txBody>
      </p:sp>
    </p:spTree>
    <p:extLst>
      <p:ext uri="{BB962C8B-B14F-4D97-AF65-F5344CB8AC3E}">
        <p14:creationId xmlns:p14="http://schemas.microsoft.com/office/powerpoint/2010/main" val="929755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dirty="0" smtClean="0">
                <a:solidFill>
                  <a:schemeClr val="tx1"/>
                </a:solidFill>
                <a:effectLst/>
                <a:latin typeface="+mn-lt"/>
                <a:ea typeface="+mn-ea"/>
                <a:cs typeface="+mn-cs"/>
              </a:rPr>
              <a:t>A </a:t>
            </a:r>
            <a:r>
              <a:rPr lang="en-US" sz="1200" b="0" i="1" u="none" strike="noStrike" kern="1200" dirty="0" smtClean="0">
                <a:solidFill>
                  <a:schemeClr val="tx1"/>
                </a:solidFill>
                <a:effectLst/>
                <a:latin typeface="+mn-lt"/>
                <a:ea typeface="+mn-ea"/>
                <a:cs typeface="+mn-cs"/>
              </a:rPr>
              <a:t>logic bomb</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a virus that is triggered when certain logical conditions are met, such as opening a file or starting a program a certain number of times. A </a:t>
            </a:r>
            <a:r>
              <a:rPr lang="en-US" sz="1200" b="0" i="1" u="none" strike="noStrike" kern="1200" dirty="0" smtClean="0">
                <a:solidFill>
                  <a:schemeClr val="tx1"/>
                </a:solidFill>
                <a:effectLst/>
                <a:latin typeface="+mn-lt"/>
                <a:ea typeface="+mn-ea"/>
                <a:cs typeface="+mn-cs"/>
              </a:rPr>
              <a:t>time bomb</a:t>
            </a:r>
            <a:r>
              <a:rPr lang="en-US" sz="1200" kern="1200" dirty="0" smtClean="0">
                <a:solidFill>
                  <a:schemeClr val="tx1"/>
                </a:solidFill>
                <a:effectLst/>
                <a:latin typeface="+mn-lt"/>
                <a:ea typeface="+mn-ea"/>
                <a:cs typeface="+mn-cs"/>
              </a:rPr>
              <a:t> is a virus that is triggered by the passage of time or on a certain date.</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14</a:t>
            </a:fld>
            <a:endParaRPr lang="en-US" dirty="0"/>
          </a:p>
        </p:txBody>
      </p:sp>
    </p:spTree>
    <p:extLst>
      <p:ext uri="{BB962C8B-B14F-4D97-AF65-F5344CB8AC3E}">
        <p14:creationId xmlns:p14="http://schemas.microsoft.com/office/powerpoint/2010/main" val="929755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1200" b="0" kern="1200" dirty="0" smtClean="0">
                <a:solidFill>
                  <a:schemeClr val="tx1"/>
                </a:solidFill>
                <a:effectLst/>
                <a:latin typeface="+mn-lt"/>
                <a:ea typeface="+mn-ea"/>
                <a:cs typeface="+mn-cs"/>
              </a:rPr>
              <a:t>Although often called a virus, a </a:t>
            </a:r>
            <a:r>
              <a:rPr lang="en-US" sz="1200" b="0" i="1" u="none" strike="noStrike" kern="1200" dirty="0" smtClean="0">
                <a:solidFill>
                  <a:schemeClr val="tx1"/>
                </a:solidFill>
                <a:effectLst/>
                <a:latin typeface="+mn-lt"/>
                <a:ea typeface="+mn-ea"/>
                <a:cs typeface="+mn-cs"/>
              </a:rPr>
              <a:t>worm</a:t>
            </a:r>
            <a:r>
              <a:rPr lang="en-US" sz="1200" b="0" kern="1200" dirty="0" smtClean="0">
                <a:solidFill>
                  <a:schemeClr val="tx1"/>
                </a:solidFill>
                <a:effectLst/>
                <a:latin typeface="+mn-lt"/>
                <a:ea typeface="+mn-ea"/>
                <a:cs typeface="+mn-cs"/>
              </a:rPr>
              <a:t> is subtly different. Viruses require human interaction to spread, whereas worms take advantage of file transport methods (e.g., e-mail or network connections) to spread on their own. A virus infects a host file and waits until that file is executed to replicate and infect a computer system. A worm, however, works independently of host file execution and is much more active in spreading </a:t>
            </a:r>
            <a:r>
              <a:rPr lang="en-US" sz="1200" b="0" kern="1200" smtClean="0">
                <a:solidFill>
                  <a:schemeClr val="tx1"/>
                </a:solidFill>
                <a:effectLst/>
                <a:latin typeface="+mn-lt"/>
                <a:ea typeface="+mn-ea"/>
                <a:cs typeface="+mn-cs"/>
              </a:rPr>
              <a:t>itself.</a:t>
            </a:r>
          </a:p>
          <a:p>
            <a:pPr marL="0" indent="0">
              <a:buFont typeface="Arial" pitchFamily="34" charset="0"/>
              <a:buNone/>
            </a:pPr>
            <a:r>
              <a:rPr lang="en-US" sz="1200" kern="120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15</a:t>
            </a:fld>
            <a:endParaRPr lang="en-US" dirty="0"/>
          </a:p>
        </p:txBody>
      </p:sp>
    </p:spTree>
    <p:extLst>
      <p:ext uri="{BB962C8B-B14F-4D97-AF65-F5344CB8AC3E}">
        <p14:creationId xmlns:p14="http://schemas.microsoft.com/office/powerpoint/2010/main" val="3666874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Some viruses are hidden on websites in the form of scripts. A </a:t>
            </a:r>
            <a:r>
              <a:rPr lang="en-US" sz="1200" b="0" i="1" u="none" strike="noStrike" kern="1200" dirty="0" smtClean="0">
                <a:solidFill>
                  <a:schemeClr val="tx1"/>
                </a:solidFill>
                <a:effectLst/>
                <a:latin typeface="+mn-lt"/>
                <a:ea typeface="+mn-ea"/>
                <a:cs typeface="+mn-cs"/>
              </a:rPr>
              <a:t>script</a:t>
            </a:r>
            <a:r>
              <a:rPr lang="en-US" sz="1200" b="0" kern="1200" dirty="0" smtClean="0">
                <a:solidFill>
                  <a:schemeClr val="tx1"/>
                </a:solidFill>
                <a:effectLst/>
                <a:latin typeface="+mn-lt"/>
                <a:ea typeface="+mn-ea"/>
                <a:cs typeface="+mn-cs"/>
              </a:rPr>
              <a:t> is a series of commands—actually, a </a:t>
            </a:r>
            <a:r>
              <a:rPr lang="en-US" sz="1200" b="0" kern="1200" dirty="0" err="1" smtClean="0">
                <a:solidFill>
                  <a:schemeClr val="tx1"/>
                </a:solidFill>
                <a:effectLst/>
                <a:latin typeface="+mn-lt"/>
                <a:ea typeface="+mn-ea"/>
                <a:cs typeface="+mn-cs"/>
              </a:rPr>
              <a:t>miniprogram</a:t>
            </a:r>
            <a:r>
              <a:rPr lang="en-US" sz="1200" b="0" kern="1200" dirty="0" smtClean="0">
                <a:solidFill>
                  <a:schemeClr val="tx1"/>
                </a:solidFill>
                <a:effectLst/>
                <a:latin typeface="+mn-lt"/>
                <a:ea typeface="+mn-ea"/>
                <a:cs typeface="+mn-cs"/>
              </a:rPr>
              <a:t>—that is executed without your knowledge.</a:t>
            </a:r>
            <a:endParaRPr lang="en-US" sz="1200" b="1"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A </a:t>
            </a:r>
            <a:r>
              <a:rPr lang="en-US" sz="1200" b="0" i="1" u="none" strike="noStrike" kern="1200" dirty="0" smtClean="0">
                <a:solidFill>
                  <a:schemeClr val="tx1"/>
                </a:solidFill>
                <a:effectLst/>
                <a:latin typeface="+mn-lt"/>
                <a:ea typeface="+mn-ea"/>
                <a:cs typeface="+mn-cs"/>
              </a:rPr>
              <a:t>macro virus</a:t>
            </a:r>
            <a:r>
              <a:rPr lang="en-US" sz="1200" b="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a virus that attaches itself to a document that uses macros. A macro is a short series of commands that usually automates repetitive tasks.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16</a:t>
            </a:fld>
            <a:endParaRPr lang="en-US" dirty="0"/>
          </a:p>
        </p:txBody>
      </p:sp>
    </p:spTree>
    <p:extLst>
      <p:ext uri="{BB962C8B-B14F-4D97-AF65-F5344CB8AC3E}">
        <p14:creationId xmlns:p14="http://schemas.microsoft.com/office/powerpoint/2010/main" val="3666874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kern="1200" dirty="0" smtClean="0">
                <a:solidFill>
                  <a:schemeClr val="tx1"/>
                </a:solidFill>
                <a:effectLst/>
                <a:latin typeface="+mn-lt"/>
                <a:ea typeface="+mn-ea"/>
                <a:cs typeface="+mn-cs"/>
              </a:rPr>
              <a:t>The Melissa</a:t>
            </a:r>
            <a:r>
              <a:rPr lang="en-US" sz="1200" kern="1200" baseline="0" dirty="0" smtClean="0">
                <a:solidFill>
                  <a:schemeClr val="tx1"/>
                </a:solidFill>
                <a:effectLst/>
                <a:latin typeface="+mn-lt"/>
                <a:ea typeface="+mn-ea"/>
                <a:cs typeface="+mn-cs"/>
              </a:rPr>
              <a:t> virus was the first practical example of an e-mail virus. </a:t>
            </a:r>
          </a:p>
          <a:p>
            <a:pPr marL="171450" indent="-171450">
              <a:buFont typeface="Arial" pitchFamily="34" charset="0"/>
              <a:buChar char="•"/>
            </a:pPr>
            <a:r>
              <a:rPr lang="en-US" sz="1200" i="1" kern="1200" baseline="0" dirty="0" smtClean="0">
                <a:solidFill>
                  <a:schemeClr val="tx1"/>
                </a:solidFill>
                <a:effectLst/>
                <a:latin typeface="+mn-lt"/>
                <a:ea typeface="+mn-ea"/>
                <a:cs typeface="+mn-cs"/>
              </a:rPr>
              <a:t>E-mail viruses </a:t>
            </a:r>
            <a:r>
              <a:rPr lang="en-US" sz="1200" kern="1200" baseline="0" dirty="0" smtClean="0">
                <a:solidFill>
                  <a:schemeClr val="tx1"/>
                </a:solidFill>
                <a:effectLst/>
                <a:latin typeface="+mn-lt"/>
                <a:ea typeface="+mn-ea"/>
                <a:cs typeface="+mn-cs"/>
              </a:rPr>
              <a:t>use the address book in the victim’s e-mail system to distribute the </a:t>
            </a:r>
            <a:r>
              <a:rPr lang="en-US" sz="1200" kern="1200" baseline="0" smtClean="0">
                <a:solidFill>
                  <a:schemeClr val="tx1"/>
                </a:solidFill>
                <a:effectLst/>
                <a:latin typeface="+mn-lt"/>
                <a:ea typeface="+mn-ea"/>
                <a:cs typeface="+mn-cs"/>
              </a:rPr>
              <a:t>virus.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17</a:t>
            </a:fld>
            <a:endParaRPr lang="en-US" dirty="0"/>
          </a:p>
        </p:txBody>
      </p:sp>
    </p:spTree>
    <p:extLst>
      <p:ext uri="{BB962C8B-B14F-4D97-AF65-F5344CB8AC3E}">
        <p14:creationId xmlns:p14="http://schemas.microsoft.com/office/powerpoint/2010/main" val="3666874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When </a:t>
            </a:r>
            <a:r>
              <a:rPr lang="en-US" sz="1200" b="0" i="1" u="none" strike="noStrike" kern="1200" dirty="0" smtClean="0">
                <a:solidFill>
                  <a:schemeClr val="tx1"/>
                </a:solidFill>
                <a:effectLst/>
                <a:latin typeface="+mn-lt"/>
                <a:ea typeface="+mn-ea"/>
                <a:cs typeface="+mn-cs"/>
              </a:rPr>
              <a:t>encryption viruses</a:t>
            </a:r>
            <a:r>
              <a:rPr lang="en-US" sz="1200" b="0" i="1"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infect your computer, they run a program that searches for common types of data files,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such as Microsoft Word and Excel files, and compresses them using a complex encryption key that renders your files unusable. You then receive a message that asks you to send money to an account if you want to receive the program to decrypt your files. </a:t>
            </a:r>
            <a:endParaRPr lang="en-US" dirty="0" smtClean="0"/>
          </a:p>
        </p:txBody>
      </p:sp>
      <p:sp>
        <p:nvSpPr>
          <p:cNvPr id="4" name="Slide Number Placeholder 3"/>
          <p:cNvSpPr>
            <a:spLocks noGrp="1"/>
          </p:cNvSpPr>
          <p:nvPr>
            <p:ph type="sldNum" sz="quarter" idx="10"/>
          </p:nvPr>
        </p:nvSpPr>
        <p:spPr/>
        <p:txBody>
          <a:bodyPr/>
          <a:lstStyle/>
          <a:p>
            <a:fld id="{277E2621-405C-4F83-9120-2E9601611C17}" type="slidenum">
              <a:rPr lang="en-US" smtClean="0"/>
              <a:pPr/>
              <a:t>18</a:t>
            </a:fld>
            <a:endParaRPr lang="en-US" dirty="0"/>
          </a:p>
        </p:txBody>
      </p:sp>
    </p:spTree>
    <p:extLst>
      <p:ext uri="{BB962C8B-B14F-4D97-AF65-F5344CB8AC3E}">
        <p14:creationId xmlns:p14="http://schemas.microsoft.com/office/powerpoint/2010/main" val="366687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3CD47F4B-94FA-4264-B1D5-3D49BCA788D7}" type="slidenum">
              <a:rPr lang="en-US"/>
              <a:pPr/>
              <a:t>1</a:t>
            </a:fld>
            <a:endParaRPr lang="en-US" dirty="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marL="0" indent="0" eaLnBrk="1" hangingPunct="1">
              <a:buFont typeface="Arial" pitchFamily="34" charset="0"/>
              <a:buNone/>
            </a:pPr>
            <a:r>
              <a:rPr lang="en-US" dirty="0" smtClean="0">
                <a:latin typeface="Times New Roman" pitchFamily="18" charset="0"/>
              </a:rPr>
              <a:t>This chapter covers threats to your computer such</a:t>
            </a:r>
            <a:r>
              <a:rPr lang="en-US" baseline="0" dirty="0" smtClean="0">
                <a:latin typeface="Times New Roman" pitchFamily="18" charset="0"/>
              </a:rPr>
              <a:t> as viruses and the hardware and software we can use to help protect against them.</a:t>
            </a:r>
            <a:endParaRPr lang="en-US" dirty="0" smtClean="0">
              <a:latin typeface="Times New Roman" pitchFamily="18" charset="0"/>
            </a:endParaRPr>
          </a:p>
        </p:txBody>
      </p:sp>
    </p:spTree>
    <p:extLst>
      <p:ext uri="{BB962C8B-B14F-4D97-AF65-F5344CB8AC3E}">
        <p14:creationId xmlns:p14="http://schemas.microsoft.com/office/powerpoint/2010/main" val="3350710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p>
            <a:fld id="{24B5A60E-8676-4D6F-AB3C-8ED7EB166CAB}" type="slidenum">
              <a:rPr lang="en-US" smtClean="0"/>
              <a:pPr/>
              <a:t>19</a:t>
            </a:fld>
            <a:endParaRPr lang="en-US" dirty="0" smtClean="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smtClean="0"/>
              <a:t>Viruses can also be classified by the methods they take to avoid detection by antivirus software:</a:t>
            </a:r>
          </a:p>
          <a:p>
            <a:pPr marL="628650" lvl="1" indent="-171450" eaLnBrk="1" hangingPunct="1">
              <a:spcBef>
                <a:spcPts val="400"/>
              </a:spcBef>
              <a:spcAft>
                <a:spcPts val="200"/>
              </a:spcAft>
              <a:buFont typeface="Arial" pitchFamily="34" charset="0"/>
              <a:buChar char="•"/>
            </a:pPr>
            <a:r>
              <a:rPr lang="en-US" i="0" dirty="0" smtClean="0"/>
              <a:t>A </a:t>
            </a:r>
            <a:r>
              <a:rPr lang="en-US" i="1" dirty="0" smtClean="0"/>
              <a:t>polymorphic virus </a:t>
            </a:r>
            <a:r>
              <a:rPr lang="en-US" i="0" dirty="0" smtClean="0"/>
              <a:t>changes its code </a:t>
            </a:r>
            <a:r>
              <a:rPr lang="en-US" dirty="0" smtClean="0"/>
              <a:t>to avoid detection. Most polymorphic viruses infect one particular type of file such as .EXE files.</a:t>
            </a:r>
          </a:p>
          <a:p>
            <a:pPr marL="628650" lvl="1" indent="-171450" eaLnBrk="1" hangingPunct="1">
              <a:spcBef>
                <a:spcPts val="200"/>
              </a:spcBef>
              <a:spcAft>
                <a:spcPts val="200"/>
              </a:spcAft>
              <a:buFont typeface="Arial" pitchFamily="34" charset="0"/>
              <a:buChar char="•"/>
            </a:pPr>
            <a:r>
              <a:rPr lang="en-US" i="0" dirty="0" smtClean="0"/>
              <a:t>A </a:t>
            </a:r>
            <a:r>
              <a:rPr lang="en-US" i="1" dirty="0" smtClean="0"/>
              <a:t>multipartite virus</a:t>
            </a:r>
            <a:r>
              <a:rPr lang="en-US" i="1" baseline="0" dirty="0" smtClean="0"/>
              <a:t> </a:t>
            </a:r>
            <a:r>
              <a:rPr lang="en-US" i="0" baseline="0" dirty="0" smtClean="0"/>
              <a:t>is</a:t>
            </a:r>
            <a:r>
              <a:rPr lang="en-US" dirty="0" smtClean="0"/>
              <a:t> designed to infect multiple file types in an effort to fool the antivirus software.</a:t>
            </a:r>
          </a:p>
          <a:p>
            <a:pPr marL="628650" lvl="1" indent="-171450" eaLnBrk="1" hangingPunct="1">
              <a:spcBef>
                <a:spcPts val="200"/>
              </a:spcBef>
              <a:spcAft>
                <a:spcPts val="600"/>
              </a:spcAft>
              <a:buFont typeface="Arial" pitchFamily="34" charset="0"/>
              <a:buChar char="•"/>
            </a:pPr>
            <a:r>
              <a:rPr lang="en-US" i="1" dirty="0" smtClean="0"/>
              <a:t>Stealth viruses </a:t>
            </a:r>
            <a:r>
              <a:rPr lang="en-US" i="0" dirty="0" smtClean="0"/>
              <a:t>temporarily </a:t>
            </a:r>
            <a:r>
              <a:rPr lang="en-US" dirty="0" smtClean="0"/>
              <a:t>erase their code from the files where they reside and hide in the active memory of the computer. This helps them avoid detection if only the hard drive is searched for viruses. Current antivirus software scans memory and the </a:t>
            </a:r>
            <a:r>
              <a:rPr lang="en-US" baseline="0" dirty="0" smtClean="0"/>
              <a:t>hard drive.</a:t>
            </a:r>
            <a:endParaRPr lang="en-US" dirty="0" smtClean="0"/>
          </a:p>
        </p:txBody>
      </p:sp>
    </p:spTree>
    <p:extLst>
      <p:ext uri="{BB962C8B-B14F-4D97-AF65-F5344CB8AC3E}">
        <p14:creationId xmlns:p14="http://schemas.microsoft.com/office/powerpoint/2010/main" val="102954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p>
            <a:fld id="{24B5A60E-8676-4D6F-AB3C-8ED7EB166CAB}" type="slidenum">
              <a:rPr lang="en-US" smtClean="0"/>
              <a:pPr/>
              <a:t>20</a:t>
            </a:fld>
            <a:endParaRPr lang="en-US" dirty="0" smtClean="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baseline="0" dirty="0" smtClean="0"/>
              <a:t>If your computer displays any of the following symptoms, it might be infected with a virus:</a:t>
            </a:r>
          </a:p>
          <a:p>
            <a:pPr marL="628650" lvl="1" indent="-171450" eaLnBrk="1" hangingPunct="1">
              <a:buFont typeface="Arial" pitchFamily="34" charset="0"/>
              <a:buChar char="•"/>
            </a:pPr>
            <a:r>
              <a:rPr lang="en-US" baseline="0" dirty="0" smtClean="0"/>
              <a:t>Existing program icons or files suddenly disappear.</a:t>
            </a:r>
          </a:p>
          <a:p>
            <a:pPr marL="628650" lvl="1" indent="-171450" eaLnBrk="1" hangingPunct="1">
              <a:buFont typeface="Arial" pitchFamily="34" charset="0"/>
              <a:buChar char="•"/>
            </a:pPr>
            <a:r>
              <a:rPr lang="en-US" baseline="0" dirty="0" smtClean="0"/>
              <a:t>You start your browser, and it takes you to an unusual home page or it has new toolbars.</a:t>
            </a:r>
          </a:p>
          <a:p>
            <a:pPr marL="628650" lvl="1" indent="-171450" eaLnBrk="1" hangingPunct="1">
              <a:buFont typeface="Arial" pitchFamily="34" charset="0"/>
              <a:buChar char="•"/>
            </a:pPr>
            <a:r>
              <a:rPr lang="en-US" baseline="0" dirty="0" smtClean="0"/>
              <a:t>Odd messages, pop-ups, or images are displayed on the screen, or strange music or sounds play.</a:t>
            </a:r>
          </a:p>
          <a:p>
            <a:pPr marL="628650" lvl="1" indent="-171450" eaLnBrk="1" hangingPunct="1">
              <a:buFont typeface="Arial" pitchFamily="34" charset="0"/>
              <a:buChar char="•"/>
            </a:pPr>
            <a:r>
              <a:rPr lang="en-US" baseline="0" dirty="0" smtClean="0"/>
              <a:t>Data files become corrupt. However, files can become corrupt for reasons other than a virus.</a:t>
            </a:r>
          </a:p>
          <a:p>
            <a:pPr marL="628650" lvl="1" indent="-171450" eaLnBrk="1" hangingPunct="1">
              <a:buFont typeface="Arial" pitchFamily="34" charset="0"/>
              <a:buChar char="•"/>
            </a:pPr>
            <a:r>
              <a:rPr lang="en-US" baseline="0" dirty="0" smtClean="0"/>
              <a:t>Programs stop working properly, which could be caused by either a corrupted file or a virus.</a:t>
            </a:r>
          </a:p>
          <a:p>
            <a:pPr marL="628650" lvl="1" indent="-171450" eaLnBrk="1" hangingPunct="1">
              <a:buFont typeface="Arial" pitchFamily="34" charset="0"/>
              <a:buChar char="•"/>
            </a:pPr>
            <a:r>
              <a:rPr lang="en-US" baseline="0" dirty="0" smtClean="0"/>
              <a:t>Your system slows down or takes a long time to boot up.</a:t>
            </a:r>
          </a:p>
        </p:txBody>
      </p:sp>
    </p:spTree>
    <p:extLst>
      <p:ext uri="{BB962C8B-B14F-4D97-AF65-F5344CB8AC3E}">
        <p14:creationId xmlns:p14="http://schemas.microsoft.com/office/powerpoint/2010/main" val="2882345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i="1" kern="1200" dirty="0" smtClean="0">
                <a:solidFill>
                  <a:schemeClr val="tx1"/>
                </a:solidFill>
                <a:effectLst/>
                <a:latin typeface="+mn-lt"/>
                <a:ea typeface="+mn-ea"/>
                <a:cs typeface="+mn-cs"/>
              </a:rPr>
              <a:t>Antivirus</a:t>
            </a:r>
            <a:r>
              <a:rPr lang="en-US" sz="1200" i="1" kern="1200" baseline="0" dirty="0" smtClean="0">
                <a:solidFill>
                  <a:schemeClr val="tx1"/>
                </a:solidFill>
                <a:effectLst/>
                <a:latin typeface="+mn-lt"/>
                <a:ea typeface="+mn-ea"/>
                <a:cs typeface="+mn-cs"/>
              </a:rPr>
              <a:t> software </a:t>
            </a:r>
            <a:r>
              <a:rPr lang="en-US" sz="1200" kern="1200" baseline="0" dirty="0" smtClean="0">
                <a:solidFill>
                  <a:schemeClr val="tx1"/>
                </a:solidFill>
                <a:effectLst/>
                <a:latin typeface="+mn-lt"/>
                <a:ea typeface="+mn-ea"/>
                <a:cs typeface="+mn-cs"/>
              </a:rPr>
              <a:t>is specifically designed to detect viruses and protect your computer and files from harm</a:t>
            </a:r>
            <a:r>
              <a:rPr lang="en-US" sz="1200" kern="1200" dirty="0" smtClean="0">
                <a:solidFill>
                  <a:schemeClr val="tx1"/>
                </a:solidFill>
                <a:effectLst/>
                <a:latin typeface="+mn-lt"/>
                <a:ea typeface="+mn-ea"/>
                <a:cs typeface="+mn-cs"/>
              </a:rPr>
              <a:t>. Symantec, Kaspersky, AVG, and McAfee are among the companies that offer highly rated antivirus software packages.</a:t>
            </a:r>
          </a:p>
          <a:p>
            <a:pPr marL="171450" indent="-171450">
              <a:buFont typeface="Arial" pitchFamily="34" charset="0"/>
              <a:buChar char="•"/>
            </a:pPr>
            <a:r>
              <a:rPr lang="en-US" sz="1200" kern="1200" dirty="0" smtClean="0">
                <a:solidFill>
                  <a:schemeClr val="tx1"/>
                </a:solidFill>
                <a:effectLst/>
                <a:latin typeface="+mn-lt"/>
                <a:ea typeface="+mn-ea"/>
                <a:cs typeface="+mn-cs"/>
              </a:rPr>
              <a:t>Antivirus protection is also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included in comprehensive Internet security packages such as Norton Internet Security, Kaspersky Internet Security, and McAfee Total Protection. These software packages also help protect you from threats other than computer viruses.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21</a:t>
            </a:fld>
            <a:endParaRPr lang="en-US" dirty="0"/>
          </a:p>
        </p:txBody>
      </p:sp>
    </p:spTree>
    <p:extLst>
      <p:ext uri="{BB962C8B-B14F-4D97-AF65-F5344CB8AC3E}">
        <p14:creationId xmlns:p14="http://schemas.microsoft.com/office/powerpoint/2010/main" val="1220635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E9E3D17A-482E-48F6-B44E-C7BB40BDD465}" type="slidenum">
              <a:rPr lang="en-US" smtClean="0"/>
              <a:pPr/>
              <a:t>22</a:t>
            </a:fld>
            <a:endParaRPr lang="en-US" dirty="0" smtClean="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sz="1200" kern="1200" dirty="0" smtClean="0">
                <a:solidFill>
                  <a:schemeClr val="tx1"/>
                </a:solidFill>
              </a:rPr>
              <a:t>Although antivirus software is designed to detect suspicious activity on your computer at all times, you should run an active virus scan </a:t>
            </a:r>
            <a:r>
              <a:rPr lang="en-US" sz="1200" kern="1200" baseline="0" dirty="0" smtClean="0">
                <a:solidFill>
                  <a:schemeClr val="tx1"/>
                </a:solidFill>
              </a:rPr>
              <a:t>on your entire system at least once a week</a:t>
            </a:r>
            <a:r>
              <a:rPr lang="en-US" sz="1200" kern="1200" dirty="0" smtClean="0">
                <a:solidFill>
                  <a:schemeClr val="tx1"/>
                </a:solidFill>
              </a:rPr>
              <a:t>.</a:t>
            </a:r>
            <a:endParaRPr lang="en-US" dirty="0" smtClean="0"/>
          </a:p>
          <a:p>
            <a:pPr marL="171450" indent="-171450" eaLnBrk="1" hangingPunct="1">
              <a:buFont typeface="Arial" pitchFamily="34" charset="0"/>
              <a:buChar char="•"/>
            </a:pPr>
            <a:r>
              <a:rPr lang="en-US" baseline="0" dirty="0" smtClean="0"/>
              <a:t>Current </a:t>
            </a:r>
            <a:r>
              <a:rPr lang="en-US" dirty="0" smtClean="0"/>
              <a:t>antivirus programs run scans in the background when your CPU is not being heavily utilized.</a:t>
            </a:r>
            <a:r>
              <a:rPr lang="en-US" baseline="0" dirty="0" smtClean="0"/>
              <a:t> You can also configure to run scans when you aren’t using your system.</a:t>
            </a:r>
            <a:r>
              <a:rPr lang="en-US" dirty="0" smtClean="0"/>
              <a:t> Alternatively,</a:t>
            </a:r>
            <a:r>
              <a:rPr lang="en-US" baseline="0" dirty="0" smtClean="0"/>
              <a:t> if you suspect a problem, you can launch a scan and have it run immediately.</a:t>
            </a:r>
          </a:p>
          <a:p>
            <a:pPr marL="171450" indent="-171450" eaLnBrk="1" hangingPunct="1">
              <a:buFont typeface="Arial" pitchFamily="34" charset="0"/>
              <a:buChar char="•"/>
            </a:pPr>
            <a:r>
              <a:rPr lang="en-US" sz="1200" b="0" i="0" u="none" strike="noStrike" kern="1200" baseline="0" dirty="0" smtClean="0">
                <a:solidFill>
                  <a:schemeClr val="tx1"/>
                </a:solidFill>
              </a:rPr>
              <a:t>In Norton Internet Security, you can set up virus scans to run automatically. This computer will be scanned every day at 4 a.m.</a:t>
            </a:r>
            <a:endParaRPr lang="en-US" baseline="0" dirty="0" smtClean="0"/>
          </a:p>
        </p:txBody>
      </p:sp>
    </p:spTree>
    <p:extLst>
      <p:ext uri="{BB962C8B-B14F-4D97-AF65-F5344CB8AC3E}">
        <p14:creationId xmlns:p14="http://schemas.microsoft.com/office/powerpoint/2010/main" val="2990113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E9E3D17A-482E-48F6-B44E-C7BB40BDD465}" type="slidenum">
              <a:rPr lang="en-US" smtClean="0"/>
              <a:pPr/>
              <a:t>23</a:t>
            </a:fld>
            <a:endParaRPr lang="en-US" dirty="0" smtClean="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smtClean="0"/>
              <a:t>The main functions of antivirus</a:t>
            </a:r>
            <a:r>
              <a:rPr lang="en-US" baseline="0" dirty="0" smtClean="0"/>
              <a:t> software are:</a:t>
            </a:r>
          </a:p>
          <a:p>
            <a:pPr marL="628650" lvl="1" indent="-171450" eaLnBrk="1" hangingPunct="1">
              <a:buFont typeface="Arial" pitchFamily="34" charset="0"/>
              <a:buChar char="•"/>
            </a:pPr>
            <a:r>
              <a:rPr lang="en-US" baseline="0" dirty="0" smtClean="0"/>
              <a:t>Detection: Antivirus software looks for virus signatures in files. A </a:t>
            </a:r>
            <a:r>
              <a:rPr lang="en-US" i="1" baseline="0" dirty="0" smtClean="0"/>
              <a:t>virus signature </a:t>
            </a:r>
            <a:r>
              <a:rPr lang="en-US" baseline="0" dirty="0" smtClean="0"/>
              <a:t>is a portion of the virus code that’s unique to a particular computer virus. </a:t>
            </a:r>
          </a:p>
          <a:p>
            <a:pPr marL="628650" lvl="1" indent="-171450" eaLnBrk="1" hangingPunct="1">
              <a:buFont typeface="Arial" pitchFamily="34" charset="0"/>
              <a:buChar char="•"/>
            </a:pPr>
            <a:r>
              <a:rPr lang="en-US" baseline="0" dirty="0" smtClean="0"/>
              <a:t>Stopping virus execution: If the antivirus software detects a virus signature, it stops the execution of the file and virus and notifies you. It also places the virus in a secure area on your hard drive; known as </a:t>
            </a:r>
            <a:r>
              <a:rPr lang="en-US" i="1" baseline="0" dirty="0" smtClean="0"/>
              <a:t>quarantining</a:t>
            </a:r>
            <a:r>
              <a:rPr lang="en-US" baseline="0" dirty="0" smtClean="0"/>
              <a:t>.</a:t>
            </a:r>
          </a:p>
          <a:p>
            <a:pPr marL="628650" lvl="1" indent="-171450" eaLnBrk="1" hangingPunct="1">
              <a:buFont typeface="Arial" pitchFamily="34" charset="0"/>
              <a:buChar char="•"/>
            </a:pPr>
            <a:r>
              <a:rPr lang="en-US" baseline="0" dirty="0" smtClean="0"/>
              <a:t>Prevention of future infection: In </a:t>
            </a:r>
            <a:r>
              <a:rPr lang="en-US" i="1" baseline="0" dirty="0" smtClean="0"/>
              <a:t>inoculation</a:t>
            </a:r>
            <a:r>
              <a:rPr lang="en-US" baseline="0" dirty="0" smtClean="0"/>
              <a:t>, the antivirus software records key attributes about your computer files and keeps these statistics in a safe place on your hard drive.</a:t>
            </a:r>
          </a:p>
        </p:txBody>
      </p:sp>
    </p:spTree>
    <p:extLst>
      <p:ext uri="{BB962C8B-B14F-4D97-AF65-F5344CB8AC3E}">
        <p14:creationId xmlns:p14="http://schemas.microsoft.com/office/powerpoint/2010/main" val="573419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E9E3D17A-482E-48F6-B44E-C7BB40BDD465}" type="slidenum">
              <a:rPr lang="en-US" smtClean="0"/>
              <a:pPr/>
              <a:t>24</a:t>
            </a:fld>
            <a:endParaRPr lang="en-US" dirty="0" smtClean="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baseline="0" dirty="0" smtClean="0"/>
              <a:t>Most new computers do come with antivirus software preinstalled. However, these are usually trial versions of the software that only provide updates to the software for a limited period of time, usually 90 or 180 days.</a:t>
            </a:r>
          </a:p>
          <a:p>
            <a:pPr marL="171450" indent="-171450" eaLnBrk="1" hangingPunct="1">
              <a:buFont typeface="Arial" pitchFamily="34" charset="0"/>
              <a:buChar char="•"/>
            </a:pPr>
            <a:r>
              <a:rPr lang="en-US" baseline="0" dirty="0" smtClean="0"/>
              <a:t>Most antivirus programs have an automatic update feature that downloads updates for virus signature files every time you go online. </a:t>
            </a:r>
          </a:p>
          <a:p>
            <a:pPr marL="171450" indent="-171450" eaLnBrk="1" hangingPunct="1">
              <a:buFont typeface="Arial" pitchFamily="34" charset="0"/>
              <a:buChar char="•"/>
            </a:pPr>
            <a:r>
              <a:rPr lang="en-US" baseline="0" dirty="0" smtClean="0"/>
              <a:t>Also, the antivirus software usually shows the status of your update subscription so that you can see how much time you have remaining until you need to buy another version of your software.</a:t>
            </a:r>
          </a:p>
          <a:p>
            <a:pPr marL="171450" indent="-171450" eaLnBrk="1" hangingPunct="1">
              <a:buFont typeface="Arial" pitchFamily="34" charset="0"/>
              <a:buChar char="•"/>
            </a:pPr>
            <a:endParaRPr lang="en-US" baseline="0" dirty="0" smtClean="0">
              <a:latin typeface="Helvetica" pitchFamily="34" charset="0"/>
            </a:endParaRPr>
          </a:p>
        </p:txBody>
      </p:sp>
    </p:spTree>
    <p:extLst>
      <p:ext uri="{BB962C8B-B14F-4D97-AF65-F5344CB8AC3E}">
        <p14:creationId xmlns:p14="http://schemas.microsoft.com/office/powerpoint/2010/main" val="3474941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E9E3D17A-482E-48F6-B44E-C7BB40BDD465}" type="slidenum">
              <a:rPr lang="en-US" smtClean="0"/>
              <a:pPr/>
              <a:t>25</a:t>
            </a:fld>
            <a:endParaRPr lang="en-US" dirty="0" smtClean="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baseline="0" dirty="0" smtClean="0"/>
              <a:t>If you think your computer is infected with a virus, boot up your computer using the antivirus installation disc. This should prevent most virus programs from loading and allow you to run the antivirus software directly from your disk drive. </a:t>
            </a:r>
          </a:p>
          <a:p>
            <a:pPr marL="171450" indent="-171450" eaLnBrk="1" hangingPunct="1">
              <a:buFont typeface="Arial" pitchFamily="34" charset="0"/>
              <a:buChar char="•"/>
            </a:pPr>
            <a:r>
              <a:rPr lang="en-US" baseline="0" dirty="0" smtClean="0"/>
              <a:t>If the software does detect viruses, you might want to research them further to determine whether your antivirus software will eradicate them completely or whether you’ll need to take additional manual steps to eliminate the viruses. </a:t>
            </a:r>
          </a:p>
          <a:p>
            <a:pPr marL="171450" indent="-171450" eaLnBrk="1" hangingPunct="1">
              <a:buFont typeface="Arial" pitchFamily="34" charset="0"/>
              <a:buChar char="•"/>
            </a:pPr>
            <a:r>
              <a:rPr lang="en-US" baseline="0" dirty="0" smtClean="0"/>
              <a:t>Most antivirus company websites, such as the Symantec site, contain archives of information on viruses and provide step-by-step solutions for removing them. </a:t>
            </a:r>
          </a:p>
        </p:txBody>
      </p:sp>
    </p:spTree>
    <p:extLst>
      <p:ext uri="{BB962C8B-B14F-4D97-AF65-F5344CB8AC3E}">
        <p14:creationId xmlns:p14="http://schemas.microsoft.com/office/powerpoint/2010/main" val="1642274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E9E3D17A-482E-48F6-B44E-C7BB40BDD465}" type="slidenum">
              <a:rPr lang="en-US" smtClean="0"/>
              <a:pPr/>
              <a:t>26</a:t>
            </a:fld>
            <a:endParaRPr lang="en-US" dirty="0" smtClean="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baseline="0" dirty="0" smtClean="0"/>
              <a:t>Because smartphones and other mobile devices run operating systems and contain files, they are susceptible to infection by viruses. Cybercriminals are now hiding viruses in legitimate-looking apps for download to mobile devices. </a:t>
            </a:r>
          </a:p>
          <a:p>
            <a:pPr marL="171450" indent="-171450" eaLnBrk="1" hangingPunct="1">
              <a:buFont typeface="Arial" pitchFamily="34" charset="0"/>
              <a:buChar char="•"/>
            </a:pPr>
            <a:r>
              <a:rPr lang="en-US" baseline="0" dirty="0" smtClean="0"/>
              <a:t>Most antivirus software companies now offer antivirus software specifically designed for mobile devices, such as Lookout Mobile Security, which Samsung is now installing on its Android phones.</a:t>
            </a:r>
          </a:p>
        </p:txBody>
      </p:sp>
    </p:spTree>
    <p:extLst>
      <p:ext uri="{BB962C8B-B14F-4D97-AF65-F5344CB8AC3E}">
        <p14:creationId xmlns:p14="http://schemas.microsoft.com/office/powerpoint/2010/main" val="4280587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Many viruses exploit</a:t>
            </a:r>
            <a:r>
              <a:rPr lang="en-US" sz="1200" b="0" kern="1200" baseline="0" dirty="0" smtClean="0">
                <a:solidFill>
                  <a:schemeClr val="tx1"/>
                </a:solidFill>
                <a:effectLst/>
                <a:latin typeface="+mn-lt"/>
                <a:ea typeface="+mn-ea"/>
                <a:cs typeface="+mn-cs"/>
              </a:rPr>
              <a:t> weaknesses in operating systems. Malicious websites can be set up to attack computers by downloading harmful software. </a:t>
            </a:r>
          </a:p>
          <a:p>
            <a:pPr marL="171450" indent="-171450">
              <a:buFont typeface="Arial" pitchFamily="34" charset="0"/>
              <a:buChar char="•"/>
            </a:pPr>
            <a:r>
              <a:rPr lang="en-US" sz="1200" b="0" kern="1200" baseline="0" dirty="0" smtClean="0">
                <a:solidFill>
                  <a:schemeClr val="tx1"/>
                </a:solidFill>
                <a:effectLst/>
                <a:latin typeface="+mn-lt"/>
                <a:ea typeface="+mn-ea"/>
                <a:cs typeface="+mn-cs"/>
              </a:rPr>
              <a:t>According to research conducted by Google, this type of attack, known as a </a:t>
            </a:r>
            <a:r>
              <a:rPr lang="en-US" sz="1200" b="0" i="1" kern="1200" baseline="0" dirty="0" smtClean="0">
                <a:solidFill>
                  <a:schemeClr val="tx1"/>
                </a:solidFill>
                <a:effectLst/>
                <a:latin typeface="+mn-lt"/>
                <a:ea typeface="+mn-ea"/>
                <a:cs typeface="+mn-cs"/>
              </a:rPr>
              <a:t>drive-by download</a:t>
            </a:r>
            <a:r>
              <a:rPr lang="en-US" sz="1200" b="0" kern="1200" baseline="0" dirty="0" smtClean="0">
                <a:solidFill>
                  <a:schemeClr val="tx1"/>
                </a:solidFill>
                <a:effectLst/>
                <a:latin typeface="+mn-lt"/>
                <a:ea typeface="+mn-ea"/>
                <a:cs typeface="+mn-cs"/>
              </a:rPr>
              <a:t>, affects almost 1 in 1,000 web pages. </a:t>
            </a:r>
            <a:endParaRPr lang="en-US" sz="1200" b="0" kern="1200" dirty="0" smtClean="0">
              <a:solidFill>
                <a:schemeClr val="tx1"/>
              </a:solidFill>
              <a:effectLst/>
              <a:latin typeface="+mn-lt"/>
              <a:ea typeface="+mn-ea"/>
              <a:cs typeface="+mn-cs"/>
            </a:endParaRPr>
          </a:p>
          <a:p>
            <a:pPr marL="171450" indent="-171450">
              <a:buFont typeface="Arial" pitchFamily="34" charset="0"/>
              <a:buChar char="•"/>
            </a:pPr>
            <a:r>
              <a:rPr lang="en-US" sz="1200" b="0" kern="1200" dirty="0" smtClean="0">
                <a:solidFill>
                  <a:schemeClr val="tx1"/>
                </a:solidFill>
                <a:effectLst/>
                <a:latin typeface="+mn-lt"/>
                <a:ea typeface="+mn-ea"/>
                <a:cs typeface="+mn-cs"/>
              </a:rPr>
              <a:t>To combat these threats, make sure your OS is up to date and contains the latest security patches. You can update your Windows OS with an automatic update utility called </a:t>
            </a:r>
            <a:r>
              <a:rPr lang="en-US" sz="1200" b="0" i="0" kern="1200" dirty="0" smtClean="0">
                <a:solidFill>
                  <a:schemeClr val="tx1"/>
                </a:solidFill>
                <a:effectLst/>
                <a:latin typeface="+mn-lt"/>
                <a:ea typeface="+mn-ea"/>
                <a:cs typeface="+mn-cs"/>
              </a:rPr>
              <a:t>Windows Update</a:t>
            </a:r>
            <a:r>
              <a:rPr lang="en-US" sz="1200" b="0" kern="1200" dirty="0" smtClean="0">
                <a:solidFill>
                  <a:schemeClr val="tx1"/>
                </a:solidFill>
                <a:effectLst/>
                <a:latin typeface="+mn-lt"/>
                <a:ea typeface="+mn-ea"/>
                <a:cs typeface="+mn-cs"/>
              </a:rPr>
              <a:t>. When it is enabled, your computer searches for updates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every time it connects to the Internet. Mac OS X has a similar utility for gathering updates.</a:t>
            </a:r>
            <a:endParaRPr lang="en-US" sz="1200" b="1" kern="1200" dirty="0" smtClean="0">
              <a:solidFill>
                <a:schemeClr val="tx1"/>
              </a:solidFill>
              <a:effectLst/>
              <a:latin typeface="+mn-lt"/>
              <a:ea typeface="+mn-ea"/>
              <a:cs typeface="+mn-cs"/>
            </a:endParaRP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27</a:t>
            </a:fld>
            <a:endParaRPr lang="en-US" dirty="0"/>
          </a:p>
        </p:txBody>
      </p:sp>
    </p:spTree>
    <p:extLst>
      <p:ext uri="{BB962C8B-B14F-4D97-AF65-F5344CB8AC3E}">
        <p14:creationId xmlns:p14="http://schemas.microsoft.com/office/powerpoint/2010/main" val="2096325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The default option in Windows is to receive updates automatically. There are several</a:t>
            </a:r>
            <a:r>
              <a:rPr lang="en-US" sz="1200" b="0" kern="1200" baseline="0" dirty="0" smtClean="0">
                <a:solidFill>
                  <a:schemeClr val="tx1"/>
                </a:solidFill>
                <a:effectLst/>
                <a:latin typeface="+mn-lt"/>
                <a:ea typeface="+mn-ea"/>
                <a:cs typeface="+mn-cs"/>
              </a:rPr>
              <a:t> other options you can choose from in Windows. </a:t>
            </a:r>
          </a:p>
          <a:p>
            <a:pPr marL="171450" indent="-171450">
              <a:buFont typeface="Arial" pitchFamily="34" charset="0"/>
              <a:buChar char="•"/>
            </a:pPr>
            <a:r>
              <a:rPr lang="en-US" sz="1200" b="0" kern="1200" baseline="0" dirty="0" smtClean="0">
                <a:solidFill>
                  <a:schemeClr val="tx1"/>
                </a:solidFill>
                <a:effectLst/>
                <a:latin typeface="+mn-lt"/>
                <a:ea typeface="+mn-ea"/>
                <a:cs typeface="+mn-cs"/>
              </a:rPr>
              <a:t>The following are noteworthy:</a:t>
            </a:r>
          </a:p>
          <a:p>
            <a:pPr marL="628650" lvl="1" indent="-171450">
              <a:buFont typeface="Arial" pitchFamily="34" charset="0"/>
              <a:buChar char="•"/>
            </a:pPr>
            <a:r>
              <a:rPr lang="en-US" b="0" kern="1200" baseline="0" dirty="0" smtClean="0">
                <a:solidFill>
                  <a:schemeClr val="tx1"/>
                </a:solidFill>
                <a:effectLst/>
                <a:latin typeface="+mn-lt"/>
                <a:ea typeface="+mn-ea"/>
                <a:cs typeface="+mn-cs"/>
              </a:rPr>
              <a:t>Option 1: Install updates automatically. </a:t>
            </a:r>
          </a:p>
          <a:p>
            <a:pPr marL="628650" lvl="1" indent="-171450">
              <a:buFont typeface="Arial" pitchFamily="34" charset="0"/>
              <a:buChar char="•"/>
            </a:pPr>
            <a:r>
              <a:rPr lang="en-US" b="0" kern="1200" baseline="0" dirty="0" smtClean="0">
                <a:solidFill>
                  <a:schemeClr val="tx1"/>
                </a:solidFill>
                <a:effectLst/>
                <a:latin typeface="+mn-lt"/>
                <a:ea typeface="+mn-ea"/>
                <a:cs typeface="+mn-cs"/>
              </a:rPr>
              <a:t>Option 2: Check for updates but let me choose whether to download and install them.</a:t>
            </a:r>
          </a:p>
          <a:p>
            <a:pPr marL="628650" lvl="1" indent="-171450">
              <a:buFont typeface="Arial" pitchFamily="34" charset="0"/>
              <a:buChar char="•"/>
            </a:pPr>
            <a:r>
              <a:rPr lang="en-US" b="0" kern="1200" baseline="0" dirty="0" smtClean="0">
                <a:solidFill>
                  <a:schemeClr val="tx1"/>
                </a:solidFill>
                <a:effectLst/>
                <a:latin typeface="+mn-lt"/>
                <a:ea typeface="+mn-ea"/>
                <a:cs typeface="+mn-cs"/>
              </a:rPr>
              <a:t>Option 3: Give me recommended updates. </a:t>
            </a:r>
          </a:p>
          <a:p>
            <a:pPr marL="628650" lvl="1" indent="-171450">
              <a:buFont typeface="Arial" pitchFamily="34" charset="0"/>
              <a:buChar char="•"/>
            </a:pPr>
            <a:r>
              <a:rPr lang="en-US" b="0" kern="1200" baseline="0" dirty="0" smtClean="0">
                <a:solidFill>
                  <a:schemeClr val="tx1"/>
                </a:solidFill>
                <a:effectLst/>
                <a:latin typeface="+mn-lt"/>
                <a:ea typeface="+mn-ea"/>
                <a:cs typeface="+mn-cs"/>
              </a:rPr>
              <a:t>Option 4: Microsoft Update. This option ensures you receive updates for other Microsoft products besides Windows.</a:t>
            </a:r>
          </a:p>
          <a:p>
            <a:pPr marL="171450" lvl="0" indent="-171450">
              <a:buFont typeface="Arial" pitchFamily="34" charset="0"/>
              <a:buChar char="•"/>
            </a:pPr>
            <a:r>
              <a:rPr lang="en-US" b="0" kern="1200" baseline="0" dirty="0" smtClean="0">
                <a:solidFill>
                  <a:schemeClr val="tx1"/>
                </a:solidFill>
                <a:effectLst/>
                <a:latin typeface="+mn-lt"/>
                <a:ea typeface="+mn-ea"/>
                <a:cs typeface="+mn-cs"/>
              </a:rPr>
              <a:t>If you keep both your antivirus and OS software up to date, you’ll help prevent viruses from infecting your computer.</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28</a:t>
            </a:fld>
            <a:endParaRPr lang="en-US" dirty="0"/>
          </a:p>
        </p:txBody>
      </p:sp>
    </p:spTree>
    <p:extLst>
      <p:ext uri="{BB962C8B-B14F-4D97-AF65-F5344CB8AC3E}">
        <p14:creationId xmlns:p14="http://schemas.microsoft.com/office/powerpoint/2010/main" val="2096325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788DFDB-7EF0-47A1-B13C-C81B71578C32}" type="slidenum">
              <a:rPr lang="en-US"/>
              <a:pPr/>
              <a:t>2</a:t>
            </a:fld>
            <a:endParaRPr lang="en-US" dirty="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smtClean="0"/>
              <a:t>Topics in this chapter include the following:</a:t>
            </a:r>
          </a:p>
          <a:p>
            <a:pPr marL="628650" lvl="1" indent="-171450" eaLnBrk="1" hangingPunct="1">
              <a:buFont typeface="Arial" pitchFamily="34" charset="0"/>
              <a:buChar char="•"/>
            </a:pPr>
            <a:r>
              <a:rPr lang="en-US" dirty="0" smtClean="0">
                <a:effectLst/>
              </a:rPr>
              <a:t>Cybercrime and Identity Theft</a:t>
            </a:r>
          </a:p>
          <a:p>
            <a:pPr marL="628650" lvl="1" indent="-171450" eaLnBrk="1" hangingPunct="1">
              <a:buFont typeface="Arial" pitchFamily="34" charset="0"/>
              <a:buChar char="•"/>
            </a:pPr>
            <a:r>
              <a:rPr lang="en-US" dirty="0" smtClean="0">
                <a:effectLst/>
              </a:rPr>
              <a:t>Protecting Yourself from Computer Viruses</a:t>
            </a:r>
          </a:p>
          <a:p>
            <a:pPr marL="628650" lvl="1" indent="-171450" eaLnBrk="1" hangingPunct="1">
              <a:buFont typeface="Arial" pitchFamily="34" charset="0"/>
              <a:buChar char="•"/>
            </a:pPr>
            <a:r>
              <a:rPr lang="en-US" dirty="0" smtClean="0">
                <a:effectLst/>
              </a:rPr>
              <a:t>Protecting Digital Assets from Hackers</a:t>
            </a:r>
          </a:p>
          <a:p>
            <a:pPr marL="628650" lvl="1" indent="-171450" eaLnBrk="1" hangingPunct="1">
              <a:buFont typeface="Arial" pitchFamily="34" charset="0"/>
              <a:buChar char="•"/>
            </a:pPr>
            <a:r>
              <a:rPr lang="en-US" dirty="0" smtClean="0">
                <a:effectLst/>
              </a:rPr>
              <a:t>Managing Online Annoyances</a:t>
            </a:r>
          </a:p>
          <a:p>
            <a:pPr marL="628650" lvl="1" indent="-171450" eaLnBrk="1" hangingPunct="1">
              <a:buFont typeface="Arial" pitchFamily="34" charset="0"/>
              <a:buChar char="•"/>
            </a:pPr>
            <a:r>
              <a:rPr lang="en-US" dirty="0" smtClean="0">
                <a:effectLst/>
              </a:rPr>
              <a:t>Keeping Your Data Safe</a:t>
            </a:r>
          </a:p>
          <a:p>
            <a:pPr marL="628650" lvl="1" indent="-171450" eaLnBrk="1" hangingPunct="1">
              <a:buFont typeface="Arial" pitchFamily="34" charset="0"/>
              <a:buChar char="•"/>
            </a:pPr>
            <a:r>
              <a:rPr lang="en-US" dirty="0" smtClean="0">
                <a:effectLst/>
              </a:rPr>
              <a:t>Protecting Your Physical Computing Assets</a:t>
            </a:r>
          </a:p>
        </p:txBody>
      </p:sp>
    </p:spTree>
    <p:extLst>
      <p:ext uri="{BB962C8B-B14F-4D97-AF65-F5344CB8AC3E}">
        <p14:creationId xmlns:p14="http://schemas.microsoft.com/office/powerpoint/2010/main" val="1250069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E9E3D17A-482E-48F6-B44E-C7BB40BDD465}" type="slidenum">
              <a:rPr lang="en-US" smtClean="0"/>
              <a:pPr/>
              <a:t>29</a:t>
            </a:fld>
            <a:endParaRPr lang="en-US" dirty="0" smtClean="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mn-lt"/>
                <a:ea typeface="+mn-ea"/>
                <a:cs typeface="+mn-cs"/>
              </a:rPr>
              <a:t>The Windows Update screen makes it easy for users to configure Windows to update itself.</a:t>
            </a:r>
          </a:p>
          <a:p>
            <a:pPr marL="171450" indent="-171450">
              <a:buFont typeface="Arial" pitchFamily="34" charset="0"/>
              <a:buChar char="•"/>
            </a:pPr>
            <a:r>
              <a:rPr lang="en-US" sz="1200" b="0" i="0" u="none" strike="noStrike" kern="1200" baseline="0" dirty="0" smtClean="0">
                <a:solidFill>
                  <a:schemeClr val="tx1"/>
                </a:solidFill>
                <a:latin typeface="+mn-lt"/>
                <a:ea typeface="+mn-ea"/>
                <a:cs typeface="+mn-cs"/>
              </a:rPr>
              <a:t>To enable automatic updates, access the Control Panel, select </a:t>
            </a:r>
            <a:r>
              <a:rPr lang="en-US" sz="1200" b="1" i="0" u="none" strike="noStrike" kern="1200" baseline="0" dirty="0" smtClean="0">
                <a:solidFill>
                  <a:schemeClr val="tx1"/>
                </a:solidFill>
                <a:latin typeface="+mn-lt"/>
                <a:ea typeface="+mn-ea"/>
                <a:cs typeface="+mn-cs"/>
              </a:rPr>
              <a:t>System and Security</a:t>
            </a:r>
            <a:r>
              <a:rPr lang="en-US" sz="1200" b="0" i="0" u="none" strike="noStrike" kern="1200" baseline="0" dirty="0" smtClean="0">
                <a:solidFill>
                  <a:schemeClr val="tx1"/>
                </a:solidFill>
                <a:latin typeface="+mn-lt"/>
                <a:ea typeface="+mn-ea"/>
                <a:cs typeface="+mn-cs"/>
              </a:rPr>
              <a:t>, click the </a:t>
            </a:r>
            <a:r>
              <a:rPr lang="en-US" sz="1200" b="1" i="0" u="none" strike="noStrike" kern="1200" baseline="0" dirty="0" smtClean="0">
                <a:solidFill>
                  <a:schemeClr val="tx1"/>
                </a:solidFill>
                <a:latin typeface="+mn-lt"/>
                <a:ea typeface="+mn-ea"/>
                <a:cs typeface="+mn-cs"/>
              </a:rPr>
              <a:t>Windows Update </a:t>
            </a:r>
            <a:r>
              <a:rPr lang="en-US" sz="1200" b="0" i="0" u="none" strike="noStrike" kern="1200" baseline="0" dirty="0" smtClean="0">
                <a:solidFill>
                  <a:schemeClr val="tx1"/>
                </a:solidFill>
                <a:latin typeface="+mn-lt"/>
                <a:ea typeface="+mn-ea"/>
                <a:cs typeface="+mn-cs"/>
              </a:rPr>
              <a:t>link, and then click the </a:t>
            </a:r>
            <a:r>
              <a:rPr lang="en-US" sz="1200" b="1" i="0" u="none" strike="noStrike" kern="1200" baseline="0" dirty="0" smtClean="0">
                <a:solidFill>
                  <a:schemeClr val="tx1"/>
                </a:solidFill>
                <a:latin typeface="+mn-lt"/>
                <a:ea typeface="+mn-ea"/>
                <a:cs typeface="+mn-cs"/>
              </a:rPr>
              <a:t>Change Settings </a:t>
            </a:r>
            <a:r>
              <a:rPr lang="en-US" sz="1200" b="0" i="0" u="none" strike="noStrike" kern="1200" baseline="0" dirty="0" smtClean="0">
                <a:solidFill>
                  <a:schemeClr val="tx1"/>
                </a:solidFill>
                <a:latin typeface="+mn-lt"/>
                <a:ea typeface="+mn-ea"/>
                <a:cs typeface="+mn-cs"/>
              </a:rPr>
              <a:t>link.</a:t>
            </a:r>
            <a:endParaRPr lang="en-US" i="0" baseline="0" dirty="0" smtClean="0">
              <a:latin typeface="Helvetica" pitchFamily="34" charset="0"/>
            </a:endParaRPr>
          </a:p>
        </p:txBody>
      </p:sp>
    </p:spTree>
    <p:extLst>
      <p:ext uri="{BB962C8B-B14F-4D97-AF65-F5344CB8AC3E}">
        <p14:creationId xmlns:p14="http://schemas.microsoft.com/office/powerpoint/2010/main" val="3233670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kern="1200" dirty="0" smtClean="0">
                <a:solidFill>
                  <a:schemeClr val="tx1"/>
                </a:solidFill>
                <a:effectLst/>
                <a:latin typeface="+mn-lt"/>
                <a:ea typeface="+mn-ea"/>
                <a:cs typeface="+mn-cs"/>
              </a:rPr>
              <a:t>A </a:t>
            </a:r>
            <a:r>
              <a:rPr lang="en-US" sz="1200" b="0" i="1" u="none" strike="noStrike" kern="1200" dirty="0" smtClean="0">
                <a:solidFill>
                  <a:schemeClr val="tx1"/>
                </a:solidFill>
                <a:effectLst/>
                <a:latin typeface="+mn-lt"/>
                <a:ea typeface="+mn-ea"/>
                <a:cs typeface="+mn-cs"/>
              </a:rPr>
              <a:t>hacker</a:t>
            </a:r>
            <a:r>
              <a:rPr lang="en-US" sz="1200" kern="1200" dirty="0" smtClean="0">
                <a:solidFill>
                  <a:schemeClr val="tx1"/>
                </a:solidFill>
                <a:effectLst/>
                <a:latin typeface="+mn-lt"/>
                <a:ea typeface="+mn-ea"/>
                <a:cs typeface="+mn-cs"/>
              </a:rPr>
              <a:t> is most commonly defined as anyone who unlawfully breaks into an</a:t>
            </a:r>
            <a:r>
              <a:rPr lang="en-US" sz="1200" kern="1200" baseline="0" dirty="0" smtClean="0">
                <a:solidFill>
                  <a:schemeClr val="tx1"/>
                </a:solidFill>
                <a:effectLst/>
                <a:latin typeface="+mn-lt"/>
                <a:ea typeface="+mn-ea"/>
                <a:cs typeface="+mn-cs"/>
              </a:rPr>
              <a:t> individual or network</a:t>
            </a:r>
            <a:r>
              <a:rPr lang="en-US" sz="1200" kern="1200" dirty="0" smtClean="0">
                <a:solidFill>
                  <a:schemeClr val="tx1"/>
                </a:solidFill>
                <a:effectLst/>
                <a:latin typeface="+mn-lt"/>
                <a:ea typeface="+mn-ea"/>
                <a:cs typeface="+mn-cs"/>
              </a:rPr>
              <a:t> computer system.</a:t>
            </a:r>
          </a:p>
          <a:p>
            <a:pPr marL="171450" indent="-171450">
              <a:buFont typeface="Arial" pitchFamily="34" charset="0"/>
              <a:buChar char="•"/>
            </a:pPr>
            <a:r>
              <a:rPr lang="en-US" sz="1200" kern="1200" dirty="0" smtClean="0">
                <a:solidFill>
                  <a:schemeClr val="tx1"/>
                </a:solidFill>
                <a:effectLst/>
                <a:latin typeface="+mn-lt"/>
                <a:ea typeface="+mn-ea"/>
                <a:cs typeface="+mn-cs"/>
              </a:rPr>
              <a:t>Some hackers</a:t>
            </a:r>
            <a:r>
              <a:rPr lang="en-US" sz="1200" kern="1200" baseline="0" dirty="0" smtClean="0">
                <a:solidFill>
                  <a:schemeClr val="tx1"/>
                </a:solidFill>
                <a:effectLst/>
                <a:latin typeface="+mn-lt"/>
                <a:ea typeface="+mn-ea"/>
                <a:cs typeface="+mn-cs"/>
              </a:rPr>
              <a:t> are offended by being labeled as criminals and therefore attempt to classify different types of hackers, as follows:</a:t>
            </a:r>
          </a:p>
          <a:p>
            <a:pPr marL="628650" lvl="1" indent="-171450">
              <a:buFont typeface="Arial" pitchFamily="34" charset="0"/>
              <a:buChar char="•"/>
            </a:pPr>
            <a:r>
              <a:rPr lang="en-US" sz="1200" i="1" kern="1200" baseline="0" dirty="0" smtClean="0">
                <a:solidFill>
                  <a:schemeClr val="tx1"/>
                </a:solidFill>
                <a:effectLst/>
                <a:latin typeface="+mn-lt"/>
                <a:ea typeface="+mn-ea"/>
                <a:cs typeface="+mn-cs"/>
              </a:rPr>
              <a:t>White-hat hackers </a:t>
            </a:r>
            <a:r>
              <a:rPr lang="en-US" sz="1200" kern="1200" baseline="0" dirty="0" smtClean="0">
                <a:solidFill>
                  <a:schemeClr val="tx1"/>
                </a:solidFill>
                <a:effectLst/>
                <a:latin typeface="+mn-lt"/>
                <a:ea typeface="+mn-ea"/>
                <a:cs typeface="+mn-cs"/>
              </a:rPr>
              <a:t>(or </a:t>
            </a:r>
            <a:r>
              <a:rPr lang="en-US" sz="1200" i="1" kern="1200" baseline="0" dirty="0" smtClean="0">
                <a:solidFill>
                  <a:schemeClr val="tx1"/>
                </a:solidFill>
                <a:effectLst/>
                <a:latin typeface="+mn-lt"/>
                <a:ea typeface="+mn-ea"/>
                <a:cs typeface="+mn-cs"/>
              </a:rPr>
              <a:t>ethical hackers</a:t>
            </a:r>
            <a:r>
              <a:rPr lang="en-US" sz="1200" kern="1200" baseline="0" dirty="0" smtClean="0">
                <a:solidFill>
                  <a:schemeClr val="tx1"/>
                </a:solidFill>
                <a:effectLst/>
                <a:latin typeface="+mn-lt"/>
                <a:ea typeface="+mn-ea"/>
                <a:cs typeface="+mn-cs"/>
              </a:rPr>
              <a:t>) break in to systems for </a:t>
            </a:r>
            <a:r>
              <a:rPr lang="en-US" sz="1200" kern="1200" baseline="0" dirty="0" err="1" smtClean="0">
                <a:solidFill>
                  <a:schemeClr val="tx1"/>
                </a:solidFill>
                <a:effectLst/>
                <a:latin typeface="+mn-lt"/>
                <a:ea typeface="+mn-ea"/>
                <a:cs typeface="+mn-cs"/>
              </a:rPr>
              <a:t>nonmalicious</a:t>
            </a:r>
            <a:r>
              <a:rPr lang="en-US" sz="1200" kern="1200" baseline="0" dirty="0" smtClean="0">
                <a:solidFill>
                  <a:schemeClr val="tx1"/>
                </a:solidFill>
                <a:effectLst/>
                <a:latin typeface="+mn-lt"/>
                <a:ea typeface="+mn-ea"/>
                <a:cs typeface="+mn-cs"/>
              </a:rPr>
              <a:t> reasons.</a:t>
            </a:r>
          </a:p>
          <a:p>
            <a:pPr marL="628650" lvl="1" indent="-171450">
              <a:buFont typeface="Arial" pitchFamily="34" charset="0"/>
              <a:buChar char="•"/>
            </a:pPr>
            <a:r>
              <a:rPr lang="en-US" sz="1200" i="1" kern="1200" baseline="0" dirty="0" smtClean="0">
                <a:solidFill>
                  <a:schemeClr val="tx1"/>
                </a:solidFill>
                <a:effectLst/>
                <a:latin typeface="+mn-lt"/>
                <a:ea typeface="+mn-ea"/>
                <a:cs typeface="+mn-cs"/>
              </a:rPr>
              <a:t>Black-hat hackers </a:t>
            </a:r>
            <a:r>
              <a:rPr lang="en-US" sz="1200" kern="1200" baseline="0" dirty="0" smtClean="0">
                <a:solidFill>
                  <a:schemeClr val="tx1"/>
                </a:solidFill>
                <a:effectLst/>
                <a:latin typeface="+mn-lt"/>
                <a:ea typeface="+mn-ea"/>
                <a:cs typeface="+mn-cs"/>
              </a:rPr>
              <a:t>break into systems to destroy information or for illegal gain.</a:t>
            </a:r>
          </a:p>
          <a:p>
            <a:pPr marL="628650" lvl="1" indent="-171450">
              <a:buFont typeface="Arial" pitchFamily="34" charset="0"/>
              <a:buChar char="•"/>
            </a:pPr>
            <a:r>
              <a:rPr lang="en-US" sz="1200" i="1" kern="1200" baseline="0" dirty="0" smtClean="0">
                <a:solidFill>
                  <a:schemeClr val="tx1"/>
                </a:solidFill>
                <a:effectLst/>
                <a:latin typeface="+mn-lt"/>
                <a:ea typeface="+mn-ea"/>
                <a:cs typeface="+mn-cs"/>
              </a:rPr>
              <a:t>Grey-hat hackers </a:t>
            </a:r>
            <a:r>
              <a:rPr lang="en-US" sz="1200" kern="1200" baseline="0" dirty="0" smtClean="0">
                <a:solidFill>
                  <a:schemeClr val="tx1"/>
                </a:solidFill>
                <a:effectLst/>
                <a:latin typeface="+mn-lt"/>
                <a:ea typeface="+mn-ea"/>
                <a:cs typeface="+mn-cs"/>
              </a:rPr>
              <a:t>often break into systems merely to flaunt their expertise.</a:t>
            </a:r>
          </a:p>
          <a:p>
            <a:pPr marL="171450" lvl="0" indent="-171450">
              <a:buFont typeface="Arial" pitchFamily="34" charset="0"/>
              <a:buChar char="•"/>
            </a:pPr>
            <a:r>
              <a:rPr lang="en-US" sz="1200" kern="1200" baseline="0" dirty="0" smtClean="0">
                <a:solidFill>
                  <a:schemeClr val="tx1"/>
                </a:solidFill>
                <a:effectLst/>
                <a:latin typeface="+mn-lt"/>
                <a:ea typeface="+mn-ea"/>
                <a:cs typeface="+mn-cs"/>
              </a:rPr>
              <a:t>Regardless of the hackers’ opinions, the laws in the United States and many other countries consider any unauthorized access to computer systems a crime.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30</a:t>
            </a:fld>
            <a:endParaRPr lang="en-US" dirty="0"/>
          </a:p>
        </p:txBody>
      </p:sp>
    </p:spTree>
    <p:extLst>
      <p:ext uri="{BB962C8B-B14F-4D97-AF65-F5344CB8AC3E}">
        <p14:creationId xmlns:p14="http://schemas.microsoft.com/office/powerpoint/2010/main" val="3571851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Hackers often try to break into computers or websites that contain credit card information. If you perform financial transactions</a:t>
            </a:r>
            <a:r>
              <a:rPr lang="en-US" sz="1200" b="0" kern="1200" baseline="0" dirty="0" smtClean="0">
                <a:solidFill>
                  <a:schemeClr val="tx1"/>
                </a:solidFill>
                <a:effectLst/>
                <a:latin typeface="+mn-lt"/>
                <a:ea typeface="+mn-ea"/>
                <a:cs typeface="+mn-cs"/>
              </a:rPr>
              <a:t> online, credit card and bank account information can reside on your hard drive or an online business’s hard drive and could be detectable by a hacker. </a:t>
            </a:r>
          </a:p>
          <a:p>
            <a:pPr marL="171450" indent="-171450">
              <a:buFont typeface="Arial" pitchFamily="34" charset="0"/>
              <a:buChar char="•"/>
            </a:pPr>
            <a:r>
              <a:rPr lang="en-US" sz="1200" b="0" kern="1200" dirty="0" smtClean="0">
                <a:solidFill>
                  <a:schemeClr val="tx1"/>
                </a:solidFill>
                <a:effectLst/>
                <a:latin typeface="+mn-lt"/>
                <a:ea typeface="+mn-ea"/>
                <a:cs typeface="+mn-cs"/>
              </a:rPr>
              <a:t>Many sites</a:t>
            </a:r>
            <a:r>
              <a:rPr lang="en-US" sz="1200" b="0" kern="1200" baseline="0" dirty="0" smtClean="0">
                <a:solidFill>
                  <a:schemeClr val="tx1"/>
                </a:solidFill>
                <a:effectLst/>
                <a:latin typeface="+mn-lt"/>
                <a:ea typeface="+mn-ea"/>
                <a:cs typeface="+mn-cs"/>
              </a:rPr>
              <a:t> require that you provide a login ID and password to gain access. </a:t>
            </a:r>
            <a:r>
              <a:rPr lang="en-US" sz="1200" b="0" kern="1200" dirty="0" smtClean="0">
                <a:solidFill>
                  <a:schemeClr val="tx1"/>
                </a:solidFill>
                <a:effectLst/>
                <a:latin typeface="+mn-lt"/>
                <a:ea typeface="+mn-ea"/>
                <a:cs typeface="+mn-cs"/>
              </a:rPr>
              <a:t>Even if this data is not stored on your computer, a hacker might be able to capture it when you’re online by using a packet analyzer (sniffer) or a keylogger (a program that captures all keystrokes made on a computer).</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31</a:t>
            </a:fld>
            <a:endParaRPr lang="en-US" dirty="0"/>
          </a:p>
        </p:txBody>
      </p:sp>
    </p:spTree>
    <p:extLst>
      <p:ext uri="{BB962C8B-B14F-4D97-AF65-F5344CB8AC3E}">
        <p14:creationId xmlns:p14="http://schemas.microsoft.com/office/powerpoint/2010/main" val="2378260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baseline="0" dirty="0" smtClean="0">
                <a:solidFill>
                  <a:schemeClr val="tx1"/>
                </a:solidFill>
                <a:effectLst/>
                <a:latin typeface="+mn-lt"/>
                <a:ea typeface="+mn-ea"/>
                <a:cs typeface="+mn-cs"/>
              </a:rPr>
              <a:t>A </a:t>
            </a:r>
            <a:r>
              <a:rPr lang="en-US" sz="1200" b="0" i="1" kern="1200" baseline="0" dirty="0" smtClean="0">
                <a:solidFill>
                  <a:schemeClr val="tx1"/>
                </a:solidFill>
                <a:effectLst/>
                <a:latin typeface="+mn-lt"/>
                <a:ea typeface="+mn-ea"/>
                <a:cs typeface="+mn-cs"/>
              </a:rPr>
              <a:t>packet analyzer (sniffer) </a:t>
            </a:r>
            <a:r>
              <a:rPr lang="en-US" sz="1200" b="0" kern="1200" baseline="0" dirty="0" smtClean="0">
                <a:solidFill>
                  <a:schemeClr val="tx1"/>
                </a:solidFill>
                <a:effectLst/>
                <a:latin typeface="+mn-lt"/>
                <a:ea typeface="+mn-ea"/>
                <a:cs typeface="+mn-cs"/>
              </a:rPr>
              <a:t>is a program deployed by hackers that looks at each packet as it travels on the Internet. </a:t>
            </a:r>
          </a:p>
          <a:p>
            <a:pPr marL="171450" indent="-171450">
              <a:buFont typeface="Arial" pitchFamily="34" charset="0"/>
              <a:buChar char="•"/>
            </a:pPr>
            <a:r>
              <a:rPr lang="en-US" sz="1200" b="0" kern="1200" baseline="0" dirty="0" smtClean="0">
                <a:solidFill>
                  <a:schemeClr val="tx1"/>
                </a:solidFill>
                <a:effectLst/>
                <a:latin typeface="+mn-lt"/>
                <a:ea typeface="+mn-ea"/>
                <a:cs typeface="+mn-cs"/>
              </a:rPr>
              <a:t>A hacker might sit in a coffee shop and run a packet sniffer to capture sensitive data from patrons using the coffee shop’s free wireless network.</a:t>
            </a:r>
          </a:p>
          <a:p>
            <a:pPr marL="171450" indent="-171450">
              <a:buFont typeface="Arial" pitchFamily="34" charset="0"/>
              <a:buChar char="•"/>
            </a:pPr>
            <a:r>
              <a:rPr lang="en-US" sz="1200" b="0" kern="1200" baseline="0" dirty="0" smtClean="0">
                <a:solidFill>
                  <a:schemeClr val="tx1"/>
                </a:solidFill>
                <a:effectLst/>
                <a:latin typeface="+mn-lt"/>
                <a:ea typeface="+mn-ea"/>
                <a:cs typeface="+mn-cs"/>
              </a:rPr>
              <a:t>If hackers can gather enough information, they might be able to commit identity theft.</a:t>
            </a:r>
          </a:p>
          <a:p>
            <a:pPr marL="171450" indent="-171450">
              <a:buFont typeface="Arial" pitchFamily="34" charset="0"/>
              <a:buChar char="•"/>
            </a:pPr>
            <a:r>
              <a:rPr lang="en-US" sz="1200" b="0" kern="1200" baseline="0" dirty="0" smtClean="0">
                <a:solidFill>
                  <a:schemeClr val="tx1"/>
                </a:solidFill>
                <a:effectLst/>
                <a:latin typeface="+mn-lt"/>
                <a:ea typeface="+mn-ea"/>
                <a:cs typeface="+mn-cs"/>
              </a:rPr>
              <a:t>You can easily protect yourself from packet sniffing by installing a firewall and using data encryption on a wireless network.</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32</a:t>
            </a:fld>
            <a:endParaRPr lang="en-US" dirty="0"/>
          </a:p>
        </p:txBody>
      </p:sp>
    </p:spTree>
    <p:extLst>
      <p:ext uri="{BB962C8B-B14F-4D97-AF65-F5344CB8AC3E}">
        <p14:creationId xmlns:p14="http://schemas.microsoft.com/office/powerpoint/2010/main" val="2378260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A </a:t>
            </a:r>
            <a:r>
              <a:rPr lang="en-US" sz="1200" b="0" i="1" u="none" strike="noStrike" kern="1200" dirty="0" smtClean="0">
                <a:solidFill>
                  <a:schemeClr val="tx1"/>
                </a:solidFill>
                <a:effectLst/>
                <a:latin typeface="+mn-lt"/>
                <a:ea typeface="+mn-ea"/>
                <a:cs typeface="+mn-cs"/>
              </a:rPr>
              <a:t>Trojan horse</a:t>
            </a:r>
            <a:r>
              <a:rPr lang="en-US" sz="1200" b="0" i="1"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 a program that appears to be something useful or desirable but it does something malicious in the background without your knowledge. </a:t>
            </a:r>
            <a:endParaRPr lang="en-US" sz="1200" b="1" kern="1200" dirty="0" smtClean="0">
              <a:solidFill>
                <a:schemeClr val="tx1"/>
              </a:solidFill>
              <a:effectLst/>
              <a:latin typeface="+mn-lt"/>
              <a:ea typeface="+mn-ea"/>
              <a:cs typeface="+mn-cs"/>
            </a:endParaRPr>
          </a:p>
          <a:p>
            <a:pPr marL="171450" indent="-171450">
              <a:buFont typeface="Arial" pitchFamily="34" charset="0"/>
              <a:buChar char="•"/>
            </a:pPr>
            <a:r>
              <a:rPr lang="en-US" sz="1200" b="0" kern="1200" dirty="0" smtClean="0">
                <a:solidFill>
                  <a:schemeClr val="tx1"/>
                </a:solidFill>
                <a:effectLst/>
                <a:latin typeface="+mn-lt"/>
                <a:ea typeface="+mn-ea"/>
                <a:cs typeface="+mn-cs"/>
              </a:rPr>
              <a:t>Often, the malicious activity perpetrated is the installation of a </a:t>
            </a:r>
            <a:r>
              <a:rPr lang="en-US" sz="1200" b="0" i="1" u="none" strike="noStrike" kern="1200" dirty="0" smtClean="0">
                <a:solidFill>
                  <a:schemeClr val="tx1"/>
                </a:solidFill>
                <a:effectLst/>
                <a:latin typeface="+mn-lt"/>
                <a:ea typeface="+mn-ea"/>
                <a:cs typeface="+mn-cs"/>
              </a:rPr>
              <a:t>backdoor program</a:t>
            </a:r>
            <a:r>
              <a:rPr lang="en-US" sz="1200" b="0" i="1" kern="1200" dirty="0" smtClean="0">
                <a:solidFill>
                  <a:schemeClr val="tx1"/>
                </a:solidFill>
                <a:effectLst/>
                <a:latin typeface="+mn-lt"/>
                <a:ea typeface="+mn-ea"/>
                <a:cs typeface="+mn-cs"/>
              </a:rPr>
              <a:t> or a rootkit</a:t>
            </a:r>
            <a:r>
              <a:rPr lang="en-US" sz="1200" b="0" i="0" kern="1200" baseline="0" dirty="0" smtClean="0">
                <a:solidFill>
                  <a:schemeClr val="tx1"/>
                </a:solidFill>
                <a:effectLst/>
                <a:latin typeface="+mn-lt"/>
                <a:ea typeface="+mn-ea"/>
                <a:cs typeface="+mn-cs"/>
              </a:rPr>
              <a:t> t</a:t>
            </a:r>
            <a:r>
              <a:rPr lang="en-US" sz="1200" b="0" kern="1200" dirty="0" smtClean="0">
                <a:solidFill>
                  <a:schemeClr val="tx1"/>
                </a:solidFill>
                <a:effectLst/>
                <a:latin typeface="+mn-lt"/>
                <a:ea typeface="+mn-ea"/>
                <a:cs typeface="+mn-cs"/>
              </a:rPr>
              <a:t>hat allow hackers to gain access to your computer and take almost complete control of it.  </a:t>
            </a:r>
          </a:p>
          <a:p>
            <a:pPr marL="171450" indent="-171450">
              <a:buFont typeface="Arial" pitchFamily="34" charset="0"/>
              <a:buChar char="•"/>
            </a:pPr>
            <a:r>
              <a:rPr lang="en-US" sz="1200" b="0" kern="1200" dirty="0" smtClean="0">
                <a:solidFill>
                  <a:schemeClr val="tx1"/>
                </a:solidFill>
                <a:effectLst/>
                <a:latin typeface="+mn-lt"/>
                <a:ea typeface="+mn-ea"/>
                <a:cs typeface="+mn-cs"/>
              </a:rPr>
              <a:t>Using a backdoor program, hackers can access and delete the files, send e-mail, run programs, and do about anything else. A computer that is controlled in this manner is referred to as a </a:t>
            </a:r>
            <a:r>
              <a:rPr lang="en-US" sz="1200" b="0" i="1" u="none" strike="noStrike" kern="1200" dirty="0" smtClean="0">
                <a:solidFill>
                  <a:schemeClr val="tx1"/>
                </a:solidFill>
                <a:effectLst/>
                <a:latin typeface="+mn-lt"/>
                <a:ea typeface="+mn-ea"/>
                <a:cs typeface="+mn-cs"/>
              </a:rPr>
              <a:t>zombie</a:t>
            </a:r>
            <a:r>
              <a:rPr lang="en-US" sz="1200" b="0" i="0" u="none" strike="noStrike" kern="1200" baseline="0" dirty="0" smtClean="0">
                <a:solidFill>
                  <a:schemeClr val="tx1"/>
                </a:solidFill>
                <a:effectLst/>
                <a:latin typeface="+mn-lt"/>
                <a:ea typeface="+mn-ea"/>
                <a:cs typeface="+mn-cs"/>
              </a:rPr>
              <a:t> and</a:t>
            </a:r>
            <a:r>
              <a:rPr lang="en-US" sz="1200" b="0" kern="1200" dirty="0" smtClean="0">
                <a:solidFill>
                  <a:schemeClr val="tx1"/>
                </a:solidFill>
                <a:effectLst/>
                <a:latin typeface="+mn-lt"/>
                <a:ea typeface="+mn-ea"/>
                <a:cs typeface="+mn-cs"/>
              </a:rPr>
              <a:t> is often used to launch denial-of-service attacks.</a:t>
            </a:r>
            <a:endParaRPr lang="en-US" sz="1200" b="1" kern="1200" dirty="0" smtClean="0">
              <a:solidFill>
                <a:schemeClr val="tx1"/>
              </a:solidFill>
              <a:effectLst/>
              <a:latin typeface="+mn-lt"/>
              <a:ea typeface="+mn-ea"/>
              <a:cs typeface="+mn-cs"/>
            </a:endParaRP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33</a:t>
            </a:fld>
            <a:endParaRPr lang="en-US" dirty="0"/>
          </a:p>
        </p:txBody>
      </p:sp>
    </p:spTree>
    <p:extLst>
      <p:ext uri="{BB962C8B-B14F-4D97-AF65-F5344CB8AC3E}">
        <p14:creationId xmlns:p14="http://schemas.microsoft.com/office/powerpoint/2010/main" val="2363270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In a </a:t>
            </a:r>
            <a:r>
              <a:rPr lang="en-US" sz="1200" b="0" i="1" u="none" strike="noStrike" kern="1200" dirty="0" smtClean="0">
                <a:solidFill>
                  <a:schemeClr val="tx1"/>
                </a:solidFill>
                <a:effectLst/>
                <a:latin typeface="+mn-lt"/>
                <a:ea typeface="+mn-ea"/>
                <a:cs typeface="+mn-cs"/>
              </a:rPr>
              <a:t>denial-of-service (</a:t>
            </a:r>
            <a:r>
              <a:rPr lang="en-US" sz="1200" b="0" i="1" u="none" strike="noStrike" kern="1200" dirty="0" err="1" smtClean="0">
                <a:solidFill>
                  <a:schemeClr val="tx1"/>
                </a:solidFill>
                <a:effectLst/>
                <a:latin typeface="+mn-lt"/>
                <a:ea typeface="+mn-ea"/>
                <a:cs typeface="+mn-cs"/>
              </a:rPr>
              <a:t>DoS</a:t>
            </a:r>
            <a:r>
              <a:rPr lang="en-US" sz="1200" b="0" i="1" u="none" strike="noStrike" kern="1200" dirty="0" smtClean="0">
                <a:solidFill>
                  <a:schemeClr val="tx1"/>
                </a:solidFill>
                <a:effectLst/>
                <a:latin typeface="+mn-lt"/>
                <a:ea typeface="+mn-ea"/>
                <a:cs typeface="+mn-cs"/>
              </a:rPr>
              <a:t>) attack</a:t>
            </a:r>
            <a:r>
              <a:rPr lang="en-US" sz="1200" b="0" kern="1200" dirty="0" smtClean="0">
                <a:solidFill>
                  <a:schemeClr val="tx1"/>
                </a:solidFill>
                <a:effectLst/>
                <a:latin typeface="+mn-lt"/>
                <a:ea typeface="+mn-ea"/>
                <a:cs typeface="+mn-cs"/>
              </a:rPr>
              <a:t>, legitimate users are denied access to a computer system because a hacker is repeatedly making requests of that computer system through a computer he or she has taken over as a zombie. A computer can handle only a certain number of requests for information at one time. When it is flooded with requests in a </a:t>
            </a:r>
            <a:r>
              <a:rPr lang="en-US" sz="1200" b="0" kern="1200" dirty="0" err="1" smtClean="0">
                <a:solidFill>
                  <a:schemeClr val="tx1"/>
                </a:solidFill>
                <a:effectLst/>
                <a:latin typeface="+mn-lt"/>
                <a:ea typeface="+mn-ea"/>
                <a:cs typeface="+mn-cs"/>
              </a:rPr>
              <a:t>DoS</a:t>
            </a:r>
            <a:r>
              <a:rPr lang="en-US" sz="1200" b="0" kern="1200" dirty="0" smtClean="0">
                <a:solidFill>
                  <a:schemeClr val="tx1"/>
                </a:solidFill>
                <a:effectLst/>
                <a:latin typeface="+mn-lt"/>
                <a:ea typeface="+mn-ea"/>
                <a:cs typeface="+mn-cs"/>
              </a:rPr>
              <a:t> attack, it shuts down and refuses to answer any requests for information, even if the requests are from a legitimate user. The computer is so busy responding to the bogus requests for information that authorized users can’t gain access.</a:t>
            </a:r>
            <a:endParaRPr lang="en-US" sz="1200" b="1" kern="1200" dirty="0" smtClean="0">
              <a:solidFill>
                <a:schemeClr val="tx1"/>
              </a:solidFill>
              <a:effectLst/>
              <a:latin typeface="+mn-lt"/>
              <a:ea typeface="+mn-ea"/>
              <a:cs typeface="+mn-cs"/>
            </a:endParaRPr>
          </a:p>
          <a:p>
            <a:pPr marL="0" indent="0">
              <a:buFont typeface="Arial" pitchFamily="34" charset="0"/>
              <a:buNone/>
            </a:pPr>
            <a:r>
              <a:rPr lang="en-US" sz="1200" b="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34</a:t>
            </a:fld>
            <a:endParaRPr lang="en-US" dirty="0"/>
          </a:p>
        </p:txBody>
      </p:sp>
    </p:spTree>
    <p:extLst>
      <p:ext uri="{BB962C8B-B14F-4D97-AF65-F5344CB8AC3E}">
        <p14:creationId xmlns:p14="http://schemas.microsoft.com/office/powerpoint/2010/main" val="4272272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Launching a </a:t>
            </a:r>
            <a:r>
              <a:rPr lang="en-US" sz="1200" b="0" kern="1200" dirty="0" err="1" smtClean="0">
                <a:solidFill>
                  <a:schemeClr val="tx1"/>
                </a:solidFill>
                <a:effectLst/>
                <a:latin typeface="+mn-lt"/>
                <a:ea typeface="+mn-ea"/>
                <a:cs typeface="+mn-cs"/>
              </a:rPr>
              <a:t>DoS</a:t>
            </a:r>
            <a:r>
              <a:rPr lang="en-US" sz="1200" b="0" kern="1200" dirty="0" smtClean="0">
                <a:solidFill>
                  <a:schemeClr val="tx1"/>
                </a:solidFill>
                <a:effectLst/>
                <a:latin typeface="+mn-lt"/>
                <a:ea typeface="+mn-ea"/>
                <a:cs typeface="+mn-cs"/>
              </a:rPr>
              <a:t> attack</a:t>
            </a:r>
            <a:r>
              <a:rPr lang="en-US" sz="1200" b="0" kern="1200" baseline="0" dirty="0" smtClean="0">
                <a:solidFill>
                  <a:schemeClr val="tx1"/>
                </a:solidFill>
                <a:effectLst/>
                <a:latin typeface="+mn-lt"/>
                <a:ea typeface="+mn-ea"/>
                <a:cs typeface="+mn-cs"/>
              </a:rPr>
              <a:t> on a computer system from a single computer system from a single user is easy to trace. M</a:t>
            </a:r>
            <a:r>
              <a:rPr lang="en-US" sz="1200" b="0" kern="1200" dirty="0" smtClean="0">
                <a:solidFill>
                  <a:schemeClr val="tx1"/>
                </a:solidFill>
                <a:effectLst/>
                <a:latin typeface="+mn-lt"/>
                <a:ea typeface="+mn-ea"/>
                <a:cs typeface="+mn-cs"/>
              </a:rPr>
              <a:t>ost hackers use a </a:t>
            </a:r>
            <a:r>
              <a:rPr lang="en-US" sz="1200" b="0" i="1" u="none" strike="noStrike" kern="1200" dirty="0" smtClean="0">
                <a:solidFill>
                  <a:schemeClr val="tx1"/>
                </a:solidFill>
                <a:effectLst/>
                <a:latin typeface="+mn-lt"/>
                <a:ea typeface="+mn-ea"/>
                <a:cs typeface="+mn-cs"/>
              </a:rPr>
              <a:t>distributed denial-of-service (</a:t>
            </a:r>
            <a:r>
              <a:rPr lang="en-US" sz="1200" b="0" i="1" u="none" strike="noStrike" kern="1200" dirty="0" err="1" smtClean="0">
                <a:solidFill>
                  <a:schemeClr val="tx1"/>
                </a:solidFill>
                <a:effectLst/>
                <a:latin typeface="+mn-lt"/>
                <a:ea typeface="+mn-ea"/>
                <a:cs typeface="+mn-cs"/>
              </a:rPr>
              <a:t>DDoS</a:t>
            </a:r>
            <a:r>
              <a:rPr lang="en-US" sz="1200" b="0" i="1" u="none" strike="noStrike" kern="1200" dirty="0" smtClean="0">
                <a:solidFill>
                  <a:schemeClr val="tx1"/>
                </a:solidFill>
                <a:effectLst/>
                <a:latin typeface="+mn-lt"/>
                <a:ea typeface="+mn-ea"/>
                <a:cs typeface="+mn-cs"/>
              </a:rPr>
              <a:t>) attack</a:t>
            </a:r>
            <a:r>
              <a:rPr lang="en-US" sz="1200" b="0" kern="1200" dirty="0" smtClean="0">
                <a:solidFill>
                  <a:schemeClr val="tx1"/>
                </a:solidFill>
                <a:effectLst/>
                <a:latin typeface="+mn-lt"/>
                <a:ea typeface="+mn-ea"/>
                <a:cs typeface="+mn-cs"/>
              </a:rPr>
              <a:t>, which launches attacks from more than one zombie at the same time. </a:t>
            </a:r>
          </a:p>
          <a:p>
            <a:pPr marL="171450" indent="-171450">
              <a:buFont typeface="Arial" pitchFamily="34" charset="0"/>
              <a:buChar char="•"/>
            </a:pPr>
            <a:r>
              <a:rPr lang="en-US" sz="1200" b="0" kern="1200" dirty="0" smtClean="0">
                <a:solidFill>
                  <a:schemeClr val="tx1"/>
                </a:solidFill>
                <a:effectLst/>
                <a:latin typeface="+mn-lt"/>
                <a:ea typeface="+mn-ea"/>
                <a:cs typeface="+mn-cs"/>
              </a:rPr>
              <a:t>Administrators of the victim</a:t>
            </a:r>
            <a:r>
              <a:rPr lang="en-US" sz="1200" b="0" kern="1200" baseline="0" dirty="0" smtClean="0">
                <a:solidFill>
                  <a:schemeClr val="tx1"/>
                </a:solidFill>
                <a:effectLst/>
                <a:latin typeface="+mn-lt"/>
                <a:ea typeface="+mn-ea"/>
                <a:cs typeface="+mn-cs"/>
              </a:rPr>
              <a:t> computer often have a great deal of difficulty stopping the attack because it comes from so many computers. Often, the attacks are coordinated automatically by botnets—a large group of software programs that run autonomously on zombie computers. </a:t>
            </a:r>
          </a:p>
          <a:p>
            <a:pPr marL="171450" indent="-171450">
              <a:buFont typeface="Arial" pitchFamily="34" charset="0"/>
              <a:buChar char="•"/>
            </a:pPr>
            <a:r>
              <a:rPr lang="en-US" sz="1200" b="0" kern="1200" baseline="0" dirty="0" smtClean="0">
                <a:solidFill>
                  <a:schemeClr val="tx1"/>
                </a:solidFill>
                <a:effectLst/>
                <a:latin typeface="+mn-lt"/>
                <a:ea typeface="+mn-ea"/>
                <a:cs typeface="+mn-cs"/>
              </a:rPr>
              <a:t>Because many websites receive revenue from users </a:t>
            </a:r>
            <a:r>
              <a:rPr lang="en-US" sz="1200" b="0" kern="1200" baseline="0" dirty="0" err="1" smtClean="0">
                <a:solidFill>
                  <a:schemeClr val="tx1"/>
                </a:solidFill>
                <a:effectLst/>
                <a:latin typeface="+mn-lt"/>
                <a:ea typeface="+mn-ea"/>
                <a:cs typeface="+mn-cs"/>
              </a:rPr>
              <a:t>DDoS</a:t>
            </a:r>
            <a:r>
              <a:rPr lang="en-US" sz="1200" b="0" kern="1200" baseline="0" dirty="0" smtClean="0">
                <a:solidFill>
                  <a:schemeClr val="tx1"/>
                </a:solidFill>
                <a:effectLst/>
                <a:latin typeface="+mn-lt"/>
                <a:ea typeface="+mn-ea"/>
                <a:cs typeface="+mn-cs"/>
              </a:rPr>
              <a:t> attacks can be financially distressing for the affected websites.</a:t>
            </a:r>
            <a:endParaRPr lang="en-US" dirty="0" smtClean="0"/>
          </a:p>
        </p:txBody>
      </p:sp>
      <p:sp>
        <p:nvSpPr>
          <p:cNvPr id="4" name="Slide Number Placeholder 3"/>
          <p:cNvSpPr>
            <a:spLocks noGrp="1"/>
          </p:cNvSpPr>
          <p:nvPr>
            <p:ph type="sldNum" sz="quarter" idx="10"/>
          </p:nvPr>
        </p:nvSpPr>
        <p:spPr/>
        <p:txBody>
          <a:bodyPr/>
          <a:lstStyle/>
          <a:p>
            <a:fld id="{277E2621-405C-4F83-9120-2E9601611C17}" type="slidenum">
              <a:rPr lang="en-US" smtClean="0"/>
              <a:pPr/>
              <a:t>35</a:t>
            </a:fld>
            <a:endParaRPr lang="en-US" dirty="0"/>
          </a:p>
        </p:txBody>
      </p:sp>
    </p:spTree>
    <p:extLst>
      <p:ext uri="{BB962C8B-B14F-4D97-AF65-F5344CB8AC3E}">
        <p14:creationId xmlns:p14="http://schemas.microsoft.com/office/powerpoint/2010/main" val="4272272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Hackers can gain access to computers directly or indirectly:</a:t>
            </a:r>
          </a:p>
          <a:p>
            <a:pPr marL="628650" lvl="1" indent="-171450">
              <a:buFont typeface="Arial" pitchFamily="34" charset="0"/>
              <a:buChar char="•"/>
            </a:pPr>
            <a:r>
              <a:rPr lang="en-US" sz="1200" b="0" kern="1200" dirty="0" smtClean="0">
                <a:solidFill>
                  <a:schemeClr val="tx1"/>
                </a:solidFill>
                <a:effectLst/>
                <a:latin typeface="+mn-lt"/>
                <a:ea typeface="+mn-ea"/>
                <a:cs typeface="+mn-cs"/>
              </a:rPr>
              <a:t>Direct access involves sitting down at a computer and installing hacking software. It is unlikely that such an attack would occur in your home, but it’s always a wise precaution</a:t>
            </a:r>
            <a:r>
              <a:rPr lang="en-US" sz="1200" b="0" kern="1200" baseline="0" dirty="0" smtClean="0">
                <a:solidFill>
                  <a:schemeClr val="tx1"/>
                </a:solidFill>
                <a:effectLst/>
                <a:latin typeface="+mn-lt"/>
                <a:ea typeface="+mn-ea"/>
                <a:cs typeface="+mn-cs"/>
              </a:rPr>
              <a:t> to set up your computer so that it requires a password for a user to gain access</a:t>
            </a:r>
            <a:r>
              <a:rPr lang="en-US" sz="1200" b="0" kern="1200" dirty="0" smtClean="0">
                <a:solidFill>
                  <a:schemeClr val="tx1"/>
                </a:solidFill>
                <a:effectLst/>
                <a:latin typeface="+mn-lt"/>
                <a:ea typeface="+mn-ea"/>
                <a:cs typeface="+mn-cs"/>
              </a:rPr>
              <a:t>. </a:t>
            </a:r>
          </a:p>
          <a:p>
            <a:pPr marL="628650" lvl="1" indent="-171450">
              <a:buFont typeface="Arial" pitchFamily="34" charset="0"/>
              <a:buChar char="•"/>
            </a:pPr>
            <a:r>
              <a:rPr lang="en-US" sz="1200" kern="1200" dirty="0" smtClean="0">
                <a:solidFill>
                  <a:schemeClr val="tx1"/>
                </a:solidFill>
                <a:effectLst/>
                <a:latin typeface="+mn-lt"/>
                <a:ea typeface="+mn-ea"/>
                <a:cs typeface="+mn-cs"/>
              </a:rPr>
              <a:t>The most likely method a hacker will use to access a computer is to enter indirectly through its Internet connection. </a:t>
            </a:r>
          </a:p>
          <a:p>
            <a:pPr marL="171450" indent="-171450">
              <a:buFont typeface="Arial" pitchFamily="34" charset="0"/>
              <a:buChar char="•"/>
            </a:pPr>
            <a:r>
              <a:rPr lang="en-US" sz="1200" b="0" i="1" u="none" strike="noStrike" kern="1200" dirty="0" smtClean="0">
                <a:solidFill>
                  <a:schemeClr val="tx1"/>
                </a:solidFill>
                <a:effectLst/>
                <a:latin typeface="+mn-lt"/>
                <a:ea typeface="+mn-ea"/>
                <a:cs typeface="+mn-cs"/>
              </a:rPr>
              <a:t>Logical ports</a:t>
            </a:r>
            <a:r>
              <a:rPr lang="en-US" sz="1200" b="0" i="1"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are virtual communications gateways that allow a computer to organize requests for information. </a:t>
            </a:r>
          </a:p>
          <a:p>
            <a:pPr marL="171450" indent="-171450">
              <a:buFont typeface="Arial" pitchFamily="34" charset="0"/>
              <a:buChar char="•"/>
            </a:pPr>
            <a:r>
              <a:rPr lang="en-US" sz="1200" b="0" kern="1200" dirty="0" smtClean="0">
                <a:solidFill>
                  <a:schemeClr val="tx1"/>
                </a:solidFill>
                <a:effectLst/>
                <a:latin typeface="+mn-lt"/>
                <a:ea typeface="+mn-ea"/>
                <a:cs typeface="+mn-cs"/>
              </a:rPr>
              <a:t>Logical ports are numbered and</a:t>
            </a:r>
            <a:r>
              <a:rPr lang="en-US" sz="1200" b="0" kern="1200" baseline="0" dirty="0" smtClean="0">
                <a:solidFill>
                  <a:schemeClr val="tx1"/>
                </a:solidFill>
                <a:effectLst/>
                <a:latin typeface="+mn-lt"/>
                <a:ea typeface="+mn-ea"/>
                <a:cs typeface="+mn-cs"/>
              </a:rPr>
              <a:t> assigned to specific services. </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36</a:t>
            </a:fld>
            <a:endParaRPr lang="en-US" dirty="0"/>
          </a:p>
        </p:txBody>
      </p:sp>
    </p:spTree>
    <p:extLst>
      <p:ext uri="{BB962C8B-B14F-4D97-AF65-F5344CB8AC3E}">
        <p14:creationId xmlns:p14="http://schemas.microsoft.com/office/powerpoint/2010/main" val="3502277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kern="1200" dirty="0" smtClean="0">
                <a:solidFill>
                  <a:schemeClr val="tx1"/>
                </a:solidFill>
                <a:effectLst/>
                <a:latin typeface="+mn-lt"/>
                <a:ea typeface="+mn-ea"/>
                <a:cs typeface="+mn-cs"/>
              </a:rPr>
              <a:t>Keeping hackers at bay is often just a matter of keeping them out. You can achieve this by: </a:t>
            </a:r>
          </a:p>
          <a:p>
            <a:pPr marL="628650" lvl="1" indent="-171450">
              <a:buFont typeface="Arial" pitchFamily="34" charset="0"/>
              <a:buChar char="•"/>
            </a:pPr>
            <a:r>
              <a:rPr lang="en-US" sz="1200" kern="1200" dirty="0" smtClean="0">
                <a:solidFill>
                  <a:schemeClr val="tx1"/>
                </a:solidFill>
                <a:effectLst/>
                <a:latin typeface="+mn-lt"/>
                <a:ea typeface="+mn-ea"/>
                <a:cs typeface="+mn-cs"/>
              </a:rPr>
              <a:t>Preventing hackers from accessing your computer (usually through your Internet connection)</a:t>
            </a:r>
          </a:p>
          <a:p>
            <a:pPr marL="628650" lvl="1" indent="-171450">
              <a:buFont typeface="Arial" pitchFamily="34" charset="0"/>
              <a:buChar char="•"/>
            </a:pPr>
            <a:r>
              <a:rPr lang="en-US" sz="1200" kern="1200" dirty="0" smtClean="0">
                <a:solidFill>
                  <a:schemeClr val="tx1"/>
                </a:solidFill>
                <a:effectLst/>
                <a:latin typeface="+mn-lt"/>
                <a:ea typeface="+mn-ea"/>
                <a:cs typeface="+mn-cs"/>
              </a:rPr>
              <a:t>Protecting your digital information in such a way that it can’t be accessed (e.g., by using passwords)</a:t>
            </a:r>
          </a:p>
          <a:p>
            <a:pPr marL="628650" lvl="1" indent="-171450">
              <a:buFont typeface="Arial" pitchFamily="34" charset="0"/>
              <a:buChar char="•"/>
            </a:pPr>
            <a:r>
              <a:rPr lang="en-US" sz="1200" kern="1200" dirty="0" smtClean="0">
                <a:solidFill>
                  <a:schemeClr val="tx1"/>
                </a:solidFill>
                <a:effectLst/>
                <a:latin typeface="+mn-lt"/>
                <a:ea typeface="+mn-ea"/>
                <a:cs typeface="+mn-cs"/>
              </a:rPr>
              <a:t>Hiding your activities from prying eyes</a:t>
            </a:r>
          </a:p>
          <a:p>
            <a:pPr marL="171450" indent="-171450">
              <a:buFont typeface="Arial" pitchFamily="34" charset="0"/>
              <a:buChar char="•"/>
            </a:pPr>
            <a:r>
              <a:rPr lang="en-US" sz="1200" kern="1200" dirty="0" smtClean="0">
                <a:solidFill>
                  <a:schemeClr val="tx1"/>
                </a:solidFill>
                <a:effectLst/>
                <a:latin typeface="+mn-lt"/>
                <a:ea typeface="+mn-ea"/>
                <a:cs typeface="+mn-cs"/>
              </a:rPr>
              <a:t>In the next section, we explore strategies for protecting access to your digital assets and keeping your Internet surfing activities from being seen by the wrong people.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37</a:t>
            </a:fld>
            <a:endParaRPr lang="en-US" dirty="0"/>
          </a:p>
        </p:txBody>
      </p:sp>
    </p:spTree>
    <p:extLst>
      <p:ext uri="{BB962C8B-B14F-4D97-AF65-F5344CB8AC3E}">
        <p14:creationId xmlns:p14="http://schemas.microsoft.com/office/powerpoint/2010/main" val="3883453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755AE6AE-2DF6-4D79-A00E-636CDD03D2E8}" type="slidenum">
              <a:rPr lang="en-US" smtClean="0"/>
              <a:pPr/>
              <a:t>38</a:t>
            </a:fld>
            <a:endParaRPr lang="en-US" dirty="0" smtClean="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A </a:t>
            </a:r>
            <a:r>
              <a:rPr lang="en-US" sz="1200" b="0" i="1" u="none" strike="noStrike" kern="1200" dirty="0" smtClean="0">
                <a:solidFill>
                  <a:schemeClr val="tx1"/>
                </a:solidFill>
                <a:effectLst/>
                <a:latin typeface="+mn-lt"/>
                <a:ea typeface="+mn-ea"/>
                <a:cs typeface="+mn-cs"/>
              </a:rPr>
              <a:t>firewall</a:t>
            </a:r>
            <a:r>
              <a:rPr lang="en-US" sz="1200" b="0" kern="1200" dirty="0" smtClean="0">
                <a:solidFill>
                  <a:schemeClr val="tx1"/>
                </a:solidFill>
                <a:effectLst/>
                <a:latin typeface="+mn-lt"/>
                <a:ea typeface="+mn-ea"/>
                <a:cs typeface="+mn-cs"/>
              </a:rPr>
              <a:t> is a software program or hardware device designed to protect computers from hackers.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A</a:t>
            </a:r>
            <a:r>
              <a:rPr lang="en-US" sz="1200" b="0" kern="1200" baseline="0" dirty="0" smtClean="0">
                <a:solidFill>
                  <a:schemeClr val="tx1"/>
                </a:solidFill>
                <a:effectLst/>
                <a:latin typeface="+mn-lt"/>
                <a:ea typeface="+mn-ea"/>
                <a:cs typeface="+mn-cs"/>
              </a:rPr>
              <a:t> firewall specifically designed for home networks is called a </a:t>
            </a:r>
            <a:r>
              <a:rPr lang="en-US" sz="1200" b="0" i="1" kern="1200" baseline="0" dirty="0" smtClean="0">
                <a:solidFill>
                  <a:schemeClr val="tx1"/>
                </a:solidFill>
                <a:effectLst/>
                <a:latin typeface="+mn-lt"/>
                <a:ea typeface="+mn-ea"/>
                <a:cs typeface="+mn-cs"/>
              </a:rPr>
              <a:t>personal firewall</a:t>
            </a:r>
            <a:r>
              <a:rPr lang="en-US" sz="1200" b="0" kern="1200" baseline="0" dirty="0" smtClean="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Both hardware and software firewalls will protect you from hackers. </a:t>
            </a:r>
            <a:endParaRPr lang="en-US" sz="1200" b="0" kern="1200" dirty="0" smtClean="0">
              <a:solidFill>
                <a:schemeClr val="tx1"/>
              </a:solidFill>
              <a:effectLst/>
              <a:latin typeface="+mn-lt"/>
              <a:ea typeface="+mn-ea"/>
              <a:cs typeface="+mn-cs"/>
            </a:endParaRPr>
          </a:p>
          <a:p>
            <a:pPr marL="171450" indent="-171450">
              <a:buFont typeface="Arial" pitchFamily="34" charset="0"/>
              <a:buChar char="•"/>
            </a:pPr>
            <a:r>
              <a:rPr lang="en-US" sz="1200" b="0" kern="1200" dirty="0" smtClean="0">
                <a:solidFill>
                  <a:schemeClr val="tx1"/>
                </a:solidFill>
                <a:effectLst/>
                <a:latin typeface="+mn-lt"/>
                <a:ea typeface="+mn-ea"/>
                <a:cs typeface="+mn-cs"/>
              </a:rPr>
              <a:t>Both Windows and OS X include reliable firewalls. The Windows Action</a:t>
            </a:r>
            <a:r>
              <a:rPr lang="en-US" sz="1200" b="0" kern="1200" baseline="0" dirty="0" smtClean="0">
                <a:solidFill>
                  <a:schemeClr val="tx1"/>
                </a:solidFill>
                <a:effectLst/>
                <a:latin typeface="+mn-lt"/>
                <a:ea typeface="+mn-ea"/>
                <a:cs typeface="+mn-cs"/>
              </a:rPr>
              <a:t> Center is a good source of information about the security settings on your computer, including the status of your firewall.</a:t>
            </a:r>
          </a:p>
          <a:p>
            <a:pPr marL="171450" indent="-171450">
              <a:buFont typeface="Arial" pitchFamily="34" charset="0"/>
              <a:buChar char="•"/>
            </a:pPr>
            <a:r>
              <a:rPr lang="en-US" sz="1200" b="0" kern="1200" dirty="0" smtClean="0">
                <a:solidFill>
                  <a:schemeClr val="tx1"/>
                </a:solidFill>
                <a:effectLst/>
                <a:latin typeface="+mn-lt"/>
                <a:ea typeface="+mn-ea"/>
                <a:cs typeface="+mn-cs"/>
              </a:rPr>
              <a:t>Security suites such as Norton Internet Security, McAfee Internet Security, and </a:t>
            </a:r>
            <a:r>
              <a:rPr lang="en-US" sz="1200" b="0" kern="1200" dirty="0" err="1" smtClean="0">
                <a:solidFill>
                  <a:schemeClr val="tx1"/>
                </a:solidFill>
                <a:effectLst/>
                <a:latin typeface="+mn-lt"/>
                <a:ea typeface="+mn-ea"/>
                <a:cs typeface="+mn-cs"/>
              </a:rPr>
              <a:t>ZoneAlarm</a:t>
            </a:r>
            <a:r>
              <a:rPr lang="en-US" sz="1200" b="0" kern="1200" dirty="0" smtClean="0">
                <a:solidFill>
                  <a:schemeClr val="tx1"/>
                </a:solidFill>
                <a:effectLst/>
                <a:latin typeface="+mn-lt"/>
                <a:ea typeface="+mn-ea"/>
                <a:cs typeface="+mn-cs"/>
              </a:rPr>
              <a:t> Internet Security Suite also include firewall software. </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586884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kern="1200" dirty="0" smtClean="0">
                <a:solidFill>
                  <a:schemeClr val="tx1"/>
                </a:solidFill>
                <a:effectLst/>
                <a:latin typeface="+mn-lt"/>
                <a:ea typeface="+mn-ea"/>
                <a:cs typeface="+mn-cs"/>
              </a:rPr>
              <a:t>The media is full of stories about malicious computer programs damaging computers, criminals stealing people’s identities online, and attacks on corporate websites that have brought major corporations to a standstill. These are examples of </a:t>
            </a:r>
            <a:r>
              <a:rPr lang="en-US" sz="1200" b="0" i="0" u="none" strike="noStrike" kern="1200" dirty="0" smtClean="0">
                <a:solidFill>
                  <a:schemeClr val="tx1"/>
                </a:solidFill>
                <a:effectLst/>
                <a:latin typeface="+mn-lt"/>
                <a:ea typeface="+mn-ea"/>
                <a:cs typeface="+mn-cs"/>
              </a:rPr>
              <a:t>cybercrime.</a:t>
            </a: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b="0" i="1" u="none" strike="noStrike" kern="1200" dirty="0" smtClean="0">
                <a:solidFill>
                  <a:schemeClr val="tx1"/>
                </a:solidFill>
                <a:effectLst/>
                <a:latin typeface="+mn-lt"/>
                <a:ea typeface="+mn-ea"/>
                <a:cs typeface="+mn-cs"/>
              </a:rPr>
              <a:t>Cybercrime</a:t>
            </a:r>
            <a:r>
              <a:rPr lang="en-US" sz="1200" b="1"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 any criminal action perpetrated primarily through the use of a computer. The existence of cybercrime means that computer users must take precautions to protect themselves.</a:t>
            </a:r>
            <a:endParaRPr lang="en-US" sz="1200" b="1" kern="1200" dirty="0" smtClean="0">
              <a:solidFill>
                <a:schemeClr val="tx1"/>
              </a:solidFill>
              <a:effectLst/>
              <a:latin typeface="+mn-lt"/>
              <a:ea typeface="+mn-ea"/>
              <a:cs typeface="+mn-cs"/>
            </a:endParaRPr>
          </a:p>
          <a:p>
            <a:pPr marL="171450" indent="-171450">
              <a:buFont typeface="Arial" pitchFamily="34" charset="0"/>
              <a:buChar char="•"/>
            </a:pPr>
            <a:r>
              <a:rPr lang="en-US" sz="1200" b="0" i="1" u="none" strike="noStrike" kern="1200" dirty="0" smtClean="0">
                <a:solidFill>
                  <a:schemeClr val="tx1"/>
                </a:solidFill>
                <a:effectLst/>
                <a:latin typeface="+mn-lt"/>
                <a:ea typeface="+mn-ea"/>
                <a:cs typeface="+mn-cs"/>
              </a:rPr>
              <a:t>Cybercriminals</a:t>
            </a:r>
            <a:r>
              <a:rPr lang="en-US" sz="1200" b="0" kern="1200" dirty="0" smtClean="0">
                <a:solidFill>
                  <a:schemeClr val="tx1"/>
                </a:solidFill>
                <a:effectLst/>
                <a:latin typeface="+mn-lt"/>
                <a:ea typeface="+mn-ea"/>
                <a:cs typeface="+mn-cs"/>
              </a:rPr>
              <a:t> are individuals who use computers, networks, and the Internet to perpetrate crime. Anyone with a computer and the wherewithal to arm himself or herself with the appropriate knowledge can be a cybercriminal.</a:t>
            </a:r>
            <a:endParaRPr lang="en-US" sz="1200" b="1" kern="1200" dirty="0" smtClean="0">
              <a:solidFill>
                <a:schemeClr val="tx1"/>
              </a:solidFill>
              <a:effectLst/>
              <a:latin typeface="+mn-lt"/>
              <a:ea typeface="+mn-ea"/>
              <a:cs typeface="+mn-cs"/>
            </a:endParaRP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3</a:t>
            </a:fld>
            <a:endParaRPr lang="en-US" dirty="0"/>
          </a:p>
        </p:txBody>
      </p:sp>
    </p:spTree>
    <p:extLst>
      <p:ext uri="{BB962C8B-B14F-4D97-AF65-F5344CB8AC3E}">
        <p14:creationId xmlns:p14="http://schemas.microsoft.com/office/powerpoint/2010/main" val="2988916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755AE6AE-2DF6-4D79-A00E-636CDD03D2E8}" type="slidenum">
              <a:rPr lang="en-US" smtClean="0"/>
              <a:pPr/>
              <a:t>39</a:t>
            </a:fld>
            <a:endParaRPr lang="en-US" dirty="0" smtClean="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mn-lt"/>
                <a:ea typeface="+mn-ea"/>
                <a:cs typeface="+mn-cs"/>
              </a:rPr>
              <a:t>The security section of the Windows Action Center provides the status of programs protecting your computer.</a:t>
            </a:r>
          </a:p>
          <a:p>
            <a:pPr marL="171450" indent="-171450">
              <a:buFont typeface="Arial" pitchFamily="34" charset="0"/>
              <a:buChar char="•"/>
            </a:pPr>
            <a:r>
              <a:rPr lang="en-US" sz="1200" b="0" i="0" u="none" strike="noStrike" kern="1200" baseline="0" dirty="0" smtClean="0">
                <a:solidFill>
                  <a:schemeClr val="tx1"/>
                </a:solidFill>
                <a:latin typeface="+mn-lt"/>
                <a:ea typeface="+mn-ea"/>
                <a:cs typeface="+mn-cs"/>
              </a:rPr>
              <a:t>To view the Action Center, access the Control Panel, select </a:t>
            </a:r>
            <a:r>
              <a:rPr lang="en-US" sz="1200" b="1" i="0" u="none" strike="noStrike" kern="1200" baseline="0" dirty="0" smtClean="0">
                <a:solidFill>
                  <a:schemeClr val="tx1"/>
                </a:solidFill>
                <a:latin typeface="+mn-lt"/>
                <a:ea typeface="+mn-ea"/>
                <a:cs typeface="+mn-cs"/>
              </a:rPr>
              <a:t>System and Security</a:t>
            </a:r>
            <a:r>
              <a:rPr lang="en-US" sz="1200" b="0" i="0" u="none" strike="noStrike" kern="1200" baseline="0" dirty="0" smtClean="0">
                <a:solidFill>
                  <a:schemeClr val="tx1"/>
                </a:solidFill>
                <a:latin typeface="+mn-lt"/>
                <a:ea typeface="+mn-ea"/>
                <a:cs typeface="+mn-cs"/>
              </a:rPr>
              <a:t>, and then click the </a:t>
            </a:r>
            <a:r>
              <a:rPr lang="en-US" sz="1200" b="1" i="0" u="none" strike="noStrike" kern="1200" baseline="0" dirty="0" smtClean="0">
                <a:solidFill>
                  <a:schemeClr val="tx1"/>
                </a:solidFill>
                <a:latin typeface="+mn-lt"/>
                <a:ea typeface="+mn-ea"/>
                <a:cs typeface="+mn-cs"/>
              </a:rPr>
              <a:t>Action Center </a:t>
            </a:r>
            <a:r>
              <a:rPr lang="en-US" sz="1200" b="0" i="0" u="none" strike="noStrike" kern="1200" baseline="0" dirty="0" smtClean="0">
                <a:solidFill>
                  <a:schemeClr val="tx1"/>
                </a:solidFill>
                <a:latin typeface="+mn-lt"/>
                <a:ea typeface="+mn-ea"/>
                <a:cs typeface="+mn-cs"/>
              </a:rPr>
              <a:t>link.</a:t>
            </a:r>
            <a:endParaRPr lang="en-US" sz="1200" b="1"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517846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755AE6AE-2DF6-4D79-A00E-636CDD03D2E8}" type="slidenum">
              <a:rPr lang="en-US" smtClean="0"/>
              <a:pPr/>
              <a:t>40</a:t>
            </a:fld>
            <a:endParaRPr lang="en-US" dirty="0" smtClean="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pPr marL="171450" indent="-171450">
              <a:buFont typeface="Arial" pitchFamily="34" charset="0"/>
              <a:buChar char="•"/>
            </a:pPr>
            <a:r>
              <a:rPr lang="en-US" sz="1200" b="0" kern="1200" baseline="0" dirty="0" smtClean="0">
                <a:solidFill>
                  <a:schemeClr val="tx1"/>
                </a:solidFill>
                <a:effectLst/>
                <a:latin typeface="+mn-lt"/>
                <a:ea typeface="+mn-ea"/>
                <a:cs typeface="+mn-cs"/>
              </a:rPr>
              <a:t>Firewalls protect you in two major ways:</a:t>
            </a:r>
          </a:p>
          <a:p>
            <a:pPr marL="628650" lvl="1" indent="-171450">
              <a:buFont typeface="Arial" pitchFamily="34" charset="0"/>
              <a:buChar char="•"/>
            </a:pPr>
            <a:r>
              <a:rPr lang="en-US" sz="1200" b="0" kern="1200" baseline="0" dirty="0" smtClean="0">
                <a:solidFill>
                  <a:schemeClr val="tx1"/>
                </a:solidFill>
                <a:effectLst/>
                <a:latin typeface="+mn-lt"/>
                <a:ea typeface="+mn-ea"/>
                <a:cs typeface="+mn-cs"/>
              </a:rPr>
              <a:t>By blocking access to logical ports</a:t>
            </a:r>
          </a:p>
          <a:p>
            <a:pPr marL="628650" lvl="1" indent="-171450">
              <a:buFont typeface="Arial" pitchFamily="34" charset="0"/>
              <a:buChar char="•"/>
            </a:pPr>
            <a:r>
              <a:rPr lang="en-US" sz="1200" b="0" kern="1200" baseline="0" dirty="0" smtClean="0">
                <a:solidFill>
                  <a:schemeClr val="tx1"/>
                </a:solidFill>
                <a:effectLst/>
                <a:latin typeface="+mn-lt"/>
                <a:ea typeface="+mn-ea"/>
                <a:cs typeface="+mn-cs"/>
              </a:rPr>
              <a:t>By keeping your computer’s network address secure</a:t>
            </a:r>
          </a:p>
          <a:p>
            <a:pPr marL="171450" lvl="0" indent="-171450">
              <a:buFont typeface="Arial" pitchFamily="34" charset="0"/>
              <a:buChar char="•"/>
            </a:pPr>
            <a:r>
              <a:rPr lang="en-US" sz="1200" b="0" kern="1200" baseline="0" dirty="0" smtClean="0">
                <a:solidFill>
                  <a:schemeClr val="tx1"/>
                </a:solidFill>
                <a:effectLst/>
                <a:latin typeface="+mn-lt"/>
                <a:ea typeface="+mn-ea"/>
                <a:cs typeface="+mn-cs"/>
              </a:rPr>
              <a:t>To block access to logical ports, firewalls examine data packets that your computer sends and receives. </a:t>
            </a:r>
          </a:p>
          <a:p>
            <a:pPr marL="171450" lvl="0" indent="-171450">
              <a:buFont typeface="Arial" pitchFamily="34" charset="0"/>
              <a:buChar char="•"/>
            </a:pPr>
            <a:r>
              <a:rPr lang="en-US" sz="1200" b="0" kern="1200" baseline="0" dirty="0" smtClean="0">
                <a:solidFill>
                  <a:schemeClr val="tx1"/>
                </a:solidFill>
                <a:effectLst/>
                <a:latin typeface="+mn-lt"/>
                <a:ea typeface="+mn-ea"/>
                <a:cs typeface="+mn-cs"/>
              </a:rPr>
              <a:t>Firewalls can be configured so that they filter out packets sent to specific logical ports in a process known as </a:t>
            </a:r>
            <a:r>
              <a:rPr lang="en-US" sz="1200" b="0" i="1" kern="1200" baseline="0" dirty="0" smtClean="0">
                <a:solidFill>
                  <a:schemeClr val="tx1"/>
                </a:solidFill>
                <a:effectLst/>
                <a:latin typeface="+mn-lt"/>
                <a:ea typeface="+mn-ea"/>
                <a:cs typeface="+mn-cs"/>
              </a:rPr>
              <a:t>packet filtering</a:t>
            </a:r>
            <a:r>
              <a:rPr lang="en-US" sz="1200" b="0" i="0" kern="1200" baseline="0" dirty="0" smtClean="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Firewalls are also configured to ignore requests that originate from the Internet asking for access to certain ports. This process is referred to as </a:t>
            </a:r>
            <a:r>
              <a:rPr lang="en-US" sz="1200" b="0" i="1" kern="1200" baseline="0" dirty="0" smtClean="0">
                <a:solidFill>
                  <a:schemeClr val="tx1"/>
                </a:solidFill>
                <a:effectLst/>
                <a:latin typeface="+mn-lt"/>
                <a:ea typeface="+mn-ea"/>
                <a:cs typeface="+mn-cs"/>
              </a:rPr>
              <a:t>logical port blocking</a:t>
            </a:r>
            <a:r>
              <a:rPr lang="en-US" sz="1200" b="0" kern="1200" baseline="0" dirty="0" smtClean="0">
                <a:solidFill>
                  <a:schemeClr val="tx1"/>
                </a:solidFill>
                <a:effectLst/>
                <a:latin typeface="+mn-lt"/>
                <a:ea typeface="+mn-ea"/>
                <a:cs typeface="+mn-cs"/>
              </a:rPr>
              <a:t>. By using filtering and blocking, firewalls keep hackers from accessing your computer.</a:t>
            </a:r>
            <a:endParaRPr lang="en-US" sz="1200" b="0" kern="1200" dirty="0" smtClean="0">
              <a:solidFill>
                <a:schemeClr val="tx1"/>
              </a:solidFill>
              <a:effectLst/>
              <a:latin typeface="+mn-lt"/>
              <a:ea typeface="+mn-ea"/>
              <a:cs typeface="+mn-cs"/>
            </a:endParaRPr>
          </a:p>
          <a:p>
            <a:pPr marL="171450" lvl="0" indent="-171450">
              <a:buFont typeface="Arial" pitchFamily="34" charset="0"/>
              <a:buChar char="•"/>
            </a:pPr>
            <a:endParaRPr lang="en-US" sz="1200" b="0" kern="1200" baseline="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148403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755AE6AE-2DF6-4D79-A00E-636CDD03D2E8}" type="slidenum">
              <a:rPr lang="en-US" smtClean="0"/>
              <a:pPr/>
              <a:t>41</a:t>
            </a:fld>
            <a:endParaRPr lang="en-US" dirty="0" smtClean="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pPr marL="171450" indent="-171450">
              <a:buFont typeface="Arial" pitchFamily="34" charset="0"/>
              <a:buChar char="•"/>
            </a:pPr>
            <a:r>
              <a:rPr lang="en-US" sz="1200" b="0" kern="1200" baseline="0" dirty="0" smtClean="0">
                <a:solidFill>
                  <a:schemeClr val="tx1"/>
                </a:solidFill>
                <a:effectLst/>
                <a:latin typeface="+mn-lt"/>
                <a:ea typeface="+mn-ea"/>
                <a:cs typeface="+mn-cs"/>
              </a:rPr>
              <a:t>Firewalls use filtering and blocking to keep out unwanted data and keep your network safe.</a:t>
            </a:r>
            <a:endParaRPr lang="en-US" sz="1200" b="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622991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p:spPr>
        <p:txBody>
          <a:bodyPr/>
          <a:lstStyle/>
          <a:p>
            <a:fld id="{755AE6AE-2DF6-4D79-A00E-636CDD03D2E8}" type="slidenum">
              <a:rPr lang="en-US" smtClean="0"/>
              <a:pPr/>
              <a:t>42</a:t>
            </a:fld>
            <a:endParaRPr lang="en-US" dirty="0" smtClean="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Every computer connected to the Internet has a unique address called an Internet Protocol (IP) address.  </a:t>
            </a:r>
          </a:p>
          <a:p>
            <a:pPr marL="171450" indent="-171450">
              <a:buFont typeface="Arial" pitchFamily="34" charset="0"/>
              <a:buChar char="•"/>
            </a:pPr>
            <a:r>
              <a:rPr lang="en-US" sz="1200" b="0" kern="1200" dirty="0" smtClean="0">
                <a:solidFill>
                  <a:schemeClr val="tx1"/>
                </a:solidFill>
                <a:effectLst/>
                <a:latin typeface="+mn-lt"/>
                <a:ea typeface="+mn-ea"/>
                <a:cs typeface="+mn-cs"/>
              </a:rPr>
              <a:t>If a</a:t>
            </a:r>
            <a:r>
              <a:rPr lang="en-US" sz="1200" b="0" kern="1200" baseline="0" dirty="0" smtClean="0">
                <a:solidFill>
                  <a:schemeClr val="tx1"/>
                </a:solidFill>
                <a:effectLst/>
                <a:latin typeface="+mn-lt"/>
                <a:ea typeface="+mn-ea"/>
                <a:cs typeface="+mn-cs"/>
              </a:rPr>
              <a:t> hacker finds out the IP address of your computer, he or she can locate it on the Internet and try to break into it. </a:t>
            </a:r>
          </a:p>
          <a:p>
            <a:pPr marL="171450" indent="-171450">
              <a:buFont typeface="Arial" pitchFamily="34" charset="0"/>
              <a:buChar char="•"/>
            </a:pPr>
            <a:r>
              <a:rPr lang="en-US" sz="1200" b="0" kern="1200" baseline="0" dirty="0" smtClean="0">
                <a:solidFill>
                  <a:schemeClr val="tx1"/>
                </a:solidFill>
                <a:effectLst/>
                <a:latin typeface="+mn-lt"/>
                <a:ea typeface="+mn-ea"/>
                <a:cs typeface="+mn-cs"/>
              </a:rPr>
              <a:t>Firewalls use a process </a:t>
            </a:r>
            <a:r>
              <a:rPr lang="en-US" sz="1200" b="0" i="0" kern="1200" baseline="0" dirty="0" smtClean="0">
                <a:solidFill>
                  <a:schemeClr val="tx1"/>
                </a:solidFill>
                <a:effectLst/>
                <a:latin typeface="+mn-lt"/>
                <a:ea typeface="+mn-ea"/>
                <a:cs typeface="+mn-cs"/>
              </a:rPr>
              <a:t>called</a:t>
            </a:r>
            <a:r>
              <a:rPr lang="en-US" sz="1200" b="0" i="1" kern="1200" baseline="0" dirty="0" smtClean="0">
                <a:solidFill>
                  <a:schemeClr val="tx1"/>
                </a:solidFill>
                <a:effectLst/>
                <a:latin typeface="+mn-lt"/>
                <a:ea typeface="+mn-ea"/>
                <a:cs typeface="+mn-cs"/>
              </a:rPr>
              <a:t> network address translation (NAT) </a:t>
            </a:r>
            <a:r>
              <a:rPr lang="en-US" sz="1200" b="0" kern="1200" baseline="0" dirty="0" smtClean="0">
                <a:solidFill>
                  <a:schemeClr val="tx1"/>
                </a:solidFill>
                <a:effectLst/>
                <a:latin typeface="+mn-lt"/>
                <a:ea typeface="+mn-ea"/>
                <a:cs typeface="+mn-cs"/>
              </a:rPr>
              <a:t>to assign internal IP addresses on a network.</a:t>
            </a:r>
          </a:p>
          <a:p>
            <a:pPr marL="171450" indent="-171450">
              <a:buFont typeface="Arial" pitchFamily="34" charset="0"/>
              <a:buChar char="•"/>
            </a:pPr>
            <a:r>
              <a:rPr lang="en-US" sz="1200" b="0" kern="1200" baseline="0" dirty="0" smtClean="0">
                <a:solidFill>
                  <a:schemeClr val="tx1"/>
                </a:solidFill>
                <a:effectLst/>
                <a:latin typeface="+mn-lt"/>
                <a:ea typeface="+mn-ea"/>
                <a:cs typeface="+mn-cs"/>
              </a:rPr>
              <a:t>Internal IP addresses are used only on the internal network and can’t be detected by hackers. </a:t>
            </a:r>
          </a:p>
          <a:p>
            <a:pPr marL="171450" indent="-171450">
              <a:buFont typeface="Arial" pitchFamily="34" charset="0"/>
              <a:buChar char="•"/>
            </a:pPr>
            <a:r>
              <a:rPr lang="en-US" sz="1200" b="0" kern="1200" baseline="0" dirty="0" smtClean="0">
                <a:solidFill>
                  <a:schemeClr val="tx1"/>
                </a:solidFill>
                <a:effectLst/>
                <a:latin typeface="+mn-lt"/>
                <a:ea typeface="+mn-ea"/>
                <a:cs typeface="+mn-cs"/>
              </a:rPr>
              <a:t>With a NAT-capable router/firewall, hackers are unable to access the internal IP address assigned to your computer.</a:t>
            </a:r>
          </a:p>
        </p:txBody>
      </p:sp>
    </p:spTree>
    <p:extLst>
      <p:ext uri="{BB962C8B-B14F-4D97-AF65-F5344CB8AC3E}">
        <p14:creationId xmlns:p14="http://schemas.microsoft.com/office/powerpoint/2010/main" val="3323617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For peace of mind you can visit several websites that offer free services that test your computer’s vulnerability. One popular site is Gibson Research (</a:t>
            </a:r>
            <a:r>
              <a:rPr lang="en-US" sz="1200" b="0" i="0" u="none" strike="noStrike" kern="1200" dirty="0" smtClean="0">
                <a:solidFill>
                  <a:schemeClr val="tx1"/>
                </a:solidFill>
                <a:effectLst/>
                <a:latin typeface="+mn-lt"/>
                <a:ea typeface="+mn-ea"/>
                <a:cs typeface="+mn-cs"/>
              </a:rPr>
              <a:t>www.grc.com</a:t>
            </a:r>
            <a:r>
              <a:rPr lang="en-US" sz="1200" b="0" kern="1200" dirty="0" smtClean="0">
                <a:solidFill>
                  <a:schemeClr val="tx1"/>
                </a:solidFill>
                <a:effectLst/>
                <a:latin typeface="+mn-lt"/>
                <a:ea typeface="+mn-ea"/>
                <a:cs typeface="+mn-cs"/>
              </a:rPr>
              <a:t>). The company’s </a:t>
            </a:r>
            <a:r>
              <a:rPr lang="en-US" sz="1200" b="0" kern="1200" dirty="0" err="1" smtClean="0">
                <a:solidFill>
                  <a:schemeClr val="tx1"/>
                </a:solidFill>
                <a:effectLst/>
                <a:latin typeface="+mn-lt"/>
                <a:ea typeface="+mn-ea"/>
                <a:cs typeface="+mn-cs"/>
              </a:rPr>
              <a:t>ShieldsUP</a:t>
            </a:r>
            <a:r>
              <a:rPr lang="en-US" sz="1200" b="0" kern="1200" dirty="0" smtClean="0">
                <a:solidFill>
                  <a:schemeClr val="tx1"/>
                </a:solidFill>
                <a:effectLst/>
                <a:latin typeface="+mn-lt"/>
                <a:ea typeface="+mn-ea"/>
                <a:cs typeface="+mn-cs"/>
              </a:rPr>
              <a:t> and LeakTest programs are free</a:t>
            </a:r>
            <a:r>
              <a:rPr lang="en-US" sz="1200" b="0" kern="1200" baseline="0" dirty="0" smtClean="0">
                <a:solidFill>
                  <a:schemeClr val="tx1"/>
                </a:solidFill>
                <a:effectLst/>
                <a:latin typeface="+mn-lt"/>
                <a:ea typeface="+mn-ea"/>
                <a:cs typeface="+mn-cs"/>
              </a:rPr>
              <a:t> and </a:t>
            </a:r>
            <a:r>
              <a:rPr lang="en-US" sz="1200" b="0" kern="1200" dirty="0" smtClean="0">
                <a:solidFill>
                  <a:schemeClr val="tx1"/>
                </a:solidFill>
                <a:effectLst/>
                <a:latin typeface="+mn-lt"/>
                <a:ea typeface="+mn-ea"/>
                <a:cs typeface="+mn-cs"/>
              </a:rPr>
              <a:t>easy to run and can pinpoint security vulnerabilities in a system that is connected to the Internet.</a:t>
            </a:r>
          </a:p>
          <a:p>
            <a:pPr marL="171450" indent="-171450">
              <a:buFont typeface="Arial" pitchFamily="34" charset="0"/>
              <a:buChar char="•"/>
            </a:pPr>
            <a:r>
              <a:rPr lang="en-US" dirty="0" smtClean="0"/>
              <a:t>If</a:t>
            </a:r>
            <a:r>
              <a:rPr lang="en-US" baseline="0" dirty="0" smtClean="0"/>
              <a:t> the testing program detects vulnerabilities and you don’t have a firewall, you should install one. If the firewall is already configured and common ports are identified as being vulnerable, consult your firewall documentation for instructions on how to close or restrict access to those ports.</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43</a:t>
            </a:fld>
            <a:endParaRPr lang="en-US" dirty="0"/>
          </a:p>
        </p:txBody>
      </p:sp>
    </p:spTree>
    <p:extLst>
      <p:ext uri="{BB962C8B-B14F-4D97-AF65-F5344CB8AC3E}">
        <p14:creationId xmlns:p14="http://schemas.microsoft.com/office/powerpoint/2010/main" val="1839309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the firewall is already configured and common ports are identified as being vulnerable, consult your firewall documentation for instructions on how to close or restrict access to those ports.</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44</a:t>
            </a:fld>
            <a:endParaRPr lang="en-US" dirty="0"/>
          </a:p>
        </p:txBody>
      </p:sp>
    </p:spTree>
    <p:extLst>
      <p:ext uri="{BB962C8B-B14F-4D97-AF65-F5344CB8AC3E}">
        <p14:creationId xmlns:p14="http://schemas.microsoft.com/office/powerpoint/2010/main" val="1839309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Follow these guidelines to create strong passwords:</a:t>
            </a:r>
          </a:p>
          <a:p>
            <a:pPr marL="628650" lvl="1" indent="-171450">
              <a:buFont typeface="Arial" pitchFamily="34" charset="0"/>
              <a:buChar char="•"/>
            </a:pPr>
            <a:r>
              <a:rPr lang="en-US" sz="1200" b="0" kern="1200" dirty="0" smtClean="0">
                <a:solidFill>
                  <a:schemeClr val="tx1"/>
                </a:solidFill>
                <a:effectLst/>
                <a:latin typeface="+mn-lt"/>
                <a:ea typeface="+mn-ea"/>
                <a:cs typeface="+mn-cs"/>
              </a:rPr>
              <a:t>Don’t use easily deduced components</a:t>
            </a:r>
            <a:r>
              <a:rPr lang="en-US" sz="1200" b="0" kern="1200" baseline="0" dirty="0" smtClean="0">
                <a:solidFill>
                  <a:schemeClr val="tx1"/>
                </a:solidFill>
                <a:effectLst/>
                <a:latin typeface="+mn-lt"/>
                <a:ea typeface="+mn-ea"/>
                <a:cs typeface="+mn-cs"/>
              </a:rPr>
              <a:t> related to your life.</a:t>
            </a:r>
          </a:p>
          <a:p>
            <a:pPr marL="628650" lvl="1" indent="-171450">
              <a:buFont typeface="Arial" pitchFamily="34" charset="0"/>
              <a:buChar char="•"/>
            </a:pPr>
            <a:r>
              <a:rPr lang="en-US" sz="1200" b="0" kern="1200" baseline="0" dirty="0" smtClean="0">
                <a:solidFill>
                  <a:schemeClr val="tx1"/>
                </a:solidFill>
                <a:effectLst/>
                <a:latin typeface="+mn-lt"/>
                <a:ea typeface="+mn-ea"/>
                <a:cs typeface="+mn-cs"/>
              </a:rPr>
              <a:t>Use a password that is at least 14 characters long.</a:t>
            </a:r>
          </a:p>
          <a:p>
            <a:pPr marL="628650" lvl="1" indent="-171450">
              <a:buFont typeface="Arial" pitchFamily="34" charset="0"/>
              <a:buChar char="•"/>
            </a:pPr>
            <a:r>
              <a:rPr lang="en-US" sz="1200" b="0" kern="1200" baseline="0" dirty="0" smtClean="0">
                <a:solidFill>
                  <a:schemeClr val="tx1"/>
                </a:solidFill>
                <a:effectLst/>
                <a:latin typeface="+mn-lt"/>
                <a:ea typeface="+mn-ea"/>
                <a:cs typeface="+mn-cs"/>
              </a:rPr>
              <a:t>Don’t use words found in the dictionary.</a:t>
            </a:r>
          </a:p>
          <a:p>
            <a:pPr marL="628650" lvl="1" indent="-171450">
              <a:buFont typeface="Arial" pitchFamily="34" charset="0"/>
              <a:buChar char="•"/>
            </a:pPr>
            <a:r>
              <a:rPr lang="en-US" sz="1200" b="0" kern="1200" baseline="0" dirty="0" smtClean="0">
                <a:solidFill>
                  <a:schemeClr val="tx1"/>
                </a:solidFill>
                <a:effectLst/>
                <a:latin typeface="+mn-lt"/>
                <a:ea typeface="+mn-ea"/>
                <a:cs typeface="+mn-cs"/>
              </a:rPr>
              <a:t>Use a mix of upper- and lowercase letters and symbols.</a:t>
            </a:r>
          </a:p>
          <a:p>
            <a:pPr marL="628650" lvl="1" indent="-171450">
              <a:buFont typeface="Arial" pitchFamily="34" charset="0"/>
              <a:buChar char="•"/>
            </a:pPr>
            <a:r>
              <a:rPr lang="en-US" sz="1200" b="0" kern="1200" baseline="0" dirty="0" smtClean="0">
                <a:solidFill>
                  <a:schemeClr val="tx1"/>
                </a:solidFill>
                <a:effectLst/>
                <a:latin typeface="+mn-lt"/>
                <a:ea typeface="+mn-ea"/>
                <a:cs typeface="+mn-cs"/>
              </a:rPr>
              <a:t>Never tell anyone your password or write it down in a place where others might see it.</a:t>
            </a:r>
          </a:p>
          <a:p>
            <a:pPr marL="628650" lvl="1" indent="-171450">
              <a:buFont typeface="Arial" pitchFamily="34" charset="0"/>
              <a:buChar char="•"/>
            </a:pPr>
            <a:r>
              <a:rPr lang="en-US" sz="1200" b="0" kern="1200" baseline="0" dirty="0" smtClean="0">
                <a:solidFill>
                  <a:schemeClr val="tx1"/>
                </a:solidFill>
                <a:effectLst/>
                <a:latin typeface="+mn-lt"/>
                <a:ea typeface="+mn-ea"/>
                <a:cs typeface="+mn-cs"/>
              </a:rPr>
              <a:t>Change your passwords on a regular basis.</a:t>
            </a:r>
          </a:p>
          <a:p>
            <a:pPr marL="628650" lvl="1" indent="-171450">
              <a:buFont typeface="Arial" pitchFamily="34" charset="0"/>
              <a:buChar char="•"/>
            </a:pPr>
            <a:r>
              <a:rPr lang="en-US" sz="1200" b="0" kern="1200" baseline="0" dirty="0" smtClean="0">
                <a:solidFill>
                  <a:schemeClr val="tx1"/>
                </a:solidFill>
                <a:effectLst/>
                <a:latin typeface="+mn-lt"/>
                <a:ea typeface="+mn-ea"/>
                <a:cs typeface="+mn-cs"/>
              </a:rPr>
              <a:t>Don’t use the same password for every account you have.</a:t>
            </a:r>
          </a:p>
          <a:p>
            <a:pPr marL="171450" lvl="0" indent="-171450">
              <a:buFont typeface="Arial" pitchFamily="34" charset="0"/>
              <a:buChar char="•"/>
            </a:pPr>
            <a:r>
              <a:rPr lang="en-US" sz="1200" b="0" kern="1200" baseline="0" dirty="0" smtClean="0">
                <a:solidFill>
                  <a:schemeClr val="tx1"/>
                </a:solidFill>
                <a:effectLst/>
                <a:latin typeface="+mn-lt"/>
                <a:ea typeface="+mn-ea"/>
                <a:cs typeface="+mn-cs"/>
              </a:rPr>
              <a:t>If you have trouble thinking of secure passwords, there are many password generators available for free, such as the Strong Password Generator.</a:t>
            </a:r>
            <a:endParaRPr lang="en-US" sz="1200" b="1" kern="1200" dirty="0" smtClean="0">
              <a:solidFill>
                <a:schemeClr val="tx1"/>
              </a:solidFill>
              <a:effectLst/>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45</a:t>
            </a:fld>
            <a:endParaRPr lang="en-US" dirty="0"/>
          </a:p>
        </p:txBody>
      </p:sp>
    </p:spTree>
    <p:extLst>
      <p:ext uri="{BB962C8B-B14F-4D97-AF65-F5344CB8AC3E}">
        <p14:creationId xmlns:p14="http://schemas.microsoft.com/office/powerpoint/2010/main" val="964704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You</a:t>
            </a:r>
            <a:r>
              <a:rPr lang="en-US" sz="1200" b="0" kern="1200" baseline="0" dirty="0" smtClean="0">
                <a:solidFill>
                  <a:schemeClr val="tx1"/>
                </a:solidFill>
                <a:effectLst/>
                <a:latin typeface="+mn-lt"/>
                <a:ea typeface="+mn-ea"/>
                <a:cs typeface="+mn-cs"/>
              </a:rPr>
              <a:t> can use online password strength testers, such as the Password Meter, to evaluate your passwords. </a:t>
            </a:r>
          </a:p>
          <a:p>
            <a:pPr marL="171450" indent="-171450">
              <a:buFont typeface="Arial" pitchFamily="34" charset="0"/>
              <a:buChar char="•"/>
            </a:pPr>
            <a:r>
              <a:rPr lang="en-US" sz="1200" b="0" kern="1200" baseline="0" dirty="0" smtClean="0">
                <a:solidFill>
                  <a:schemeClr val="tx1"/>
                </a:solidFill>
                <a:effectLst/>
                <a:latin typeface="+mn-lt"/>
                <a:ea typeface="+mn-ea"/>
                <a:cs typeface="+mn-cs"/>
              </a:rPr>
              <a:t>To restrict access to your computer, Windows, OS X, and most other operating systems have built-in password (or passcode) protection for files as well as the entire desktop.</a:t>
            </a:r>
          </a:p>
          <a:p>
            <a:pPr marL="171450" indent="-171450">
              <a:buFont typeface="Arial" pitchFamily="34" charset="0"/>
              <a:buChar char="•"/>
            </a:pPr>
            <a:r>
              <a:rPr lang="en-US" sz="1200" b="0" kern="1200" baseline="0" dirty="0" smtClean="0">
                <a:solidFill>
                  <a:schemeClr val="tx1"/>
                </a:solidFill>
                <a:effectLst/>
                <a:latin typeface="+mn-lt"/>
                <a:ea typeface="+mn-ea"/>
                <a:cs typeface="+mn-cs"/>
              </a:rPr>
              <a:t>Windows 8 allows you to use picture passwords. You select a picture, then draw three gestures on it: either straight lines, circles, or taps. This picture then works as an additional method for accessing your computer. You just unlock your computer by repeating the gestures.</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46</a:t>
            </a:fld>
            <a:endParaRPr lang="en-US" dirty="0"/>
          </a:p>
        </p:txBody>
      </p:sp>
    </p:spTree>
    <p:extLst>
      <p:ext uri="{BB962C8B-B14F-4D97-AF65-F5344CB8AC3E}">
        <p14:creationId xmlns:p14="http://schemas.microsoft.com/office/powerpoint/2010/main" val="964704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Good</a:t>
            </a:r>
            <a:r>
              <a:rPr lang="en-US" sz="1200" b="0" kern="1200" baseline="0" dirty="0" smtClean="0">
                <a:solidFill>
                  <a:schemeClr val="tx1"/>
                </a:solidFill>
                <a:effectLst/>
                <a:latin typeface="+mn-lt"/>
                <a:ea typeface="+mn-ea"/>
                <a:cs typeface="+mn-cs"/>
              </a:rPr>
              <a:t> security practices suggest that you have different passwords for all the different websites that you access and that you change your passwords frequently.</a:t>
            </a:r>
            <a:endParaRPr lang="en-US" sz="1200" b="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Password</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management tools are now widely available. The password</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management software does the remembering for you.</a:t>
            </a:r>
            <a:endParaRPr lang="en-US" sz="1200" b="1"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Most current Internet security suites and web browsers make it easy to keep track of passwords by providing password management tools.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Internet Explorer (IE) will remember passwords for you. T</a:t>
            </a:r>
            <a:r>
              <a:rPr lang="en-US" sz="1200" b="0" kern="1200" baseline="0" dirty="0" smtClean="0">
                <a:solidFill>
                  <a:schemeClr val="tx1"/>
                </a:solidFill>
                <a:effectLst/>
                <a:latin typeface="+mn-lt"/>
                <a:ea typeface="+mn-ea"/>
                <a:cs typeface="+mn-cs"/>
              </a:rPr>
              <a:t>here are some passwords that you shouldn’t have your browser remember, such as your online banking password. </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47</a:t>
            </a:fld>
            <a:endParaRPr lang="en-US" dirty="0"/>
          </a:p>
        </p:txBody>
      </p:sp>
    </p:spTree>
    <p:extLst>
      <p:ext uri="{BB962C8B-B14F-4D97-AF65-F5344CB8AC3E}">
        <p14:creationId xmlns:p14="http://schemas.microsoft.com/office/powerpoint/2010/main" val="765244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The current versions of Google Chrome, Firefox, and Internet Explorer include privacy tools (called Incognito, Private Browsing,</a:t>
            </a:r>
            <a:r>
              <a:rPr lang="en-US" sz="1200" b="0" kern="1200" baseline="0" dirty="0" smtClean="0">
                <a:solidFill>
                  <a:schemeClr val="tx1"/>
                </a:solidFill>
                <a:effectLst/>
                <a:latin typeface="+mn-lt"/>
                <a:ea typeface="+mn-ea"/>
                <a:cs typeface="+mn-cs"/>
              </a:rPr>
              <a:t> and InPrivate, respectively)</a:t>
            </a:r>
            <a:r>
              <a:rPr lang="en-US" sz="1200" b="0" kern="1200" dirty="0" smtClean="0">
                <a:solidFill>
                  <a:schemeClr val="tx1"/>
                </a:solidFill>
                <a:effectLst/>
                <a:latin typeface="+mn-lt"/>
                <a:ea typeface="+mn-ea"/>
                <a:cs typeface="+mn-cs"/>
              </a:rPr>
              <a:t> that help you surf the web anonymously. </a:t>
            </a:r>
            <a:r>
              <a:rPr lang="en-US" sz="1200" b="0" kern="1200" baseline="0" dirty="0" smtClean="0">
                <a:solidFill>
                  <a:schemeClr val="tx1"/>
                </a:solidFill>
                <a:effectLst/>
                <a:latin typeface="+mn-lt"/>
                <a:ea typeface="+mn-ea"/>
                <a:cs typeface="+mn-cs"/>
              </a:rPr>
              <a:t> When you choose to surf anonymously, all three browsers open special versions of their browser windows that are enhanced for privacy. When surfing in these windows, records of websites you visit and files you download don’t appear in the web browser’s history files. Furthermore, any temporary files that were generated in that browsing session are deleted when you exit the special window.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48</a:t>
            </a:fld>
            <a:endParaRPr lang="en-US" dirty="0"/>
          </a:p>
        </p:txBody>
      </p:sp>
    </p:spTree>
    <p:extLst>
      <p:ext uri="{BB962C8B-B14F-4D97-AF65-F5344CB8AC3E}">
        <p14:creationId xmlns:p14="http://schemas.microsoft.com/office/powerpoint/2010/main" val="22485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7205BCCC-75AC-4F1E-88AE-2478769F9404}" type="slidenum">
              <a:rPr lang="en-US" smtClean="0"/>
              <a:pPr/>
              <a:t>4</a:t>
            </a:fld>
            <a:endParaRPr lang="en-US" dirty="0" smtClean="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sz="1200" kern="1200" dirty="0" smtClean="0">
                <a:solidFill>
                  <a:schemeClr val="tx1"/>
                </a:solidFill>
                <a:effectLst/>
                <a:latin typeface="+mn-lt"/>
                <a:ea typeface="+mn-ea"/>
                <a:cs typeface="+mn-cs"/>
              </a:rPr>
              <a:t>The Internet Crime Complaint Center (IC3) is a partnership between the FBI and the National White Collar Crime Center (NW3C). In 2012 (the latest year</a:t>
            </a:r>
            <a:r>
              <a:rPr lang="en-US" sz="1200" kern="1200" baseline="0" dirty="0" smtClean="0">
                <a:solidFill>
                  <a:schemeClr val="tx1"/>
                </a:solidFill>
                <a:effectLst/>
                <a:latin typeface="+mn-lt"/>
                <a:ea typeface="+mn-ea"/>
                <a:cs typeface="+mn-cs"/>
              </a:rPr>
              <a:t> for which data was available at this book’s </a:t>
            </a:r>
            <a:r>
              <a:rPr lang="en-US" sz="1200" kern="1200" dirty="0" smtClean="0">
                <a:solidFill>
                  <a:schemeClr val="tx1"/>
                </a:solidFill>
                <a:effectLst/>
                <a:latin typeface="+mn-lt"/>
                <a:ea typeface="+mn-ea"/>
                <a:cs typeface="+mn-cs"/>
              </a:rPr>
              <a:t>publication), IC3 received almost 289,000 complaints related to Internet crime. </a:t>
            </a:r>
          </a:p>
          <a:p>
            <a:pPr marL="171450" indent="-171450" eaLnBrk="1" hangingPunct="1">
              <a:buFont typeface="Arial" pitchFamily="34" charset="0"/>
              <a:buChar char="•"/>
            </a:pPr>
            <a:r>
              <a:rPr lang="en-US" sz="1200" kern="1200" dirty="0" smtClean="0">
                <a:solidFill>
                  <a:schemeClr val="tx1"/>
                </a:solidFill>
                <a:effectLst/>
                <a:latin typeface="+mn-lt"/>
                <a:ea typeface="+mn-ea"/>
                <a:cs typeface="+mn-cs"/>
              </a:rPr>
              <a:t>Four common</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ategories of complaints received were FBI-related scams, identity</a:t>
            </a:r>
            <a:r>
              <a:rPr lang="en-US" sz="1200" kern="1200" baseline="0" dirty="0" smtClean="0">
                <a:solidFill>
                  <a:schemeClr val="tx1"/>
                </a:solidFill>
                <a:effectLst/>
                <a:latin typeface="+mn-lt"/>
                <a:ea typeface="+mn-ea"/>
                <a:cs typeface="+mn-cs"/>
              </a:rPr>
              <a:t> theft, non-auction/non-delivery of merchandise, and advance fee fraud.</a:t>
            </a:r>
            <a:endParaRPr lang="en-US" sz="1200" kern="1200" dirty="0" smtClean="0">
              <a:solidFill>
                <a:schemeClr val="tx1"/>
              </a:solidFill>
              <a:effectLst/>
              <a:latin typeface="+mn-lt"/>
              <a:ea typeface="+mn-ea"/>
              <a:cs typeface="+mn-cs"/>
            </a:endParaRPr>
          </a:p>
          <a:p>
            <a:pPr marL="171450" indent="-171450" eaLnBrk="1" hangingPunct="1">
              <a:buFont typeface="Arial" pitchFamily="34" charset="0"/>
              <a:buChar char="•"/>
            </a:pPr>
            <a:r>
              <a:rPr lang="en-US" sz="1200" kern="1200" dirty="0" smtClean="0">
                <a:solidFill>
                  <a:schemeClr val="tx1"/>
                </a:solidFill>
                <a:effectLst/>
                <a:latin typeface="+mn-lt"/>
                <a:ea typeface="+mn-ea"/>
                <a:cs typeface="+mn-cs"/>
              </a:rPr>
              <a:t>Although</a:t>
            </a:r>
            <a:r>
              <a:rPr lang="en-US" sz="1200" kern="1200" baseline="0" dirty="0" smtClean="0">
                <a:solidFill>
                  <a:schemeClr val="tx1"/>
                </a:solidFill>
                <a:effectLst/>
                <a:latin typeface="+mn-lt"/>
                <a:ea typeface="+mn-ea"/>
                <a:cs typeface="+mn-cs"/>
              </a:rPr>
              <a:t> the top four complaints all relate to some type of fraud, other complaints received involved equally serious matters such as computer intrusions (hacking), child pornography, and blackmail</a:t>
            </a:r>
            <a:r>
              <a:rPr lang="en-US" sz="1200" kern="1200" dirty="0" smtClean="0">
                <a:solidFill>
                  <a:schemeClr val="tx1"/>
                </a:solidFill>
                <a:effectLst/>
                <a:latin typeface="+mn-lt"/>
                <a:ea typeface="+mn-ea"/>
                <a:cs typeface="+mn-cs"/>
              </a:rPr>
              <a:t>.</a:t>
            </a:r>
            <a:endParaRPr lang="en-US" dirty="0" smtClean="0">
              <a:latin typeface="Helvetica" pitchFamily="34" charset="0"/>
            </a:endParaRPr>
          </a:p>
        </p:txBody>
      </p:sp>
    </p:spTree>
    <p:extLst>
      <p:ext uri="{BB962C8B-B14F-4D97-AF65-F5344CB8AC3E}">
        <p14:creationId xmlns:p14="http://schemas.microsoft.com/office/powerpoint/2010/main" val="1034444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baseline="0" dirty="0" smtClean="0">
                <a:solidFill>
                  <a:schemeClr val="tx1"/>
                </a:solidFill>
                <a:effectLst/>
                <a:latin typeface="+mn-lt"/>
                <a:ea typeface="+mn-ea"/>
                <a:cs typeface="+mn-cs"/>
              </a:rPr>
              <a:t>Portable privacy devices, such as the </a:t>
            </a:r>
            <a:r>
              <a:rPr lang="en-US" sz="1200" b="0" kern="1200" baseline="0" dirty="0" err="1" smtClean="0">
                <a:solidFill>
                  <a:schemeClr val="tx1"/>
                </a:solidFill>
                <a:effectLst/>
                <a:latin typeface="+mn-lt"/>
                <a:ea typeface="+mn-ea"/>
                <a:cs typeface="+mn-cs"/>
              </a:rPr>
              <a:t>Ironkey</a:t>
            </a:r>
            <a:r>
              <a:rPr lang="en-US" sz="1200" b="0" kern="1200" baseline="0" dirty="0" smtClean="0">
                <a:solidFill>
                  <a:schemeClr val="tx1"/>
                </a:solidFill>
                <a:effectLst/>
                <a:latin typeface="+mn-lt"/>
                <a:ea typeface="+mn-ea"/>
                <a:cs typeface="+mn-cs"/>
              </a:rPr>
              <a:t> Personal Flash Drive, provide an even higher level of surfing privacy. Simply plug the device into a port.</a:t>
            </a:r>
          </a:p>
          <a:p>
            <a:pPr marL="171450" indent="-171450">
              <a:buFont typeface="Arial" pitchFamily="34" charset="0"/>
              <a:buChar char="•"/>
            </a:pPr>
            <a:r>
              <a:rPr lang="en-US" sz="1200" b="0" kern="1200" baseline="0" dirty="0" smtClean="0">
                <a:solidFill>
                  <a:schemeClr val="tx1"/>
                </a:solidFill>
                <a:effectLst/>
                <a:latin typeface="+mn-lt"/>
                <a:ea typeface="+mn-ea"/>
                <a:cs typeface="+mn-cs"/>
              </a:rPr>
              <a:t>All sensitive Internet files will be stored on the device, not on the computer.</a:t>
            </a:r>
          </a:p>
          <a:p>
            <a:pPr marL="171450" indent="-171450">
              <a:buFont typeface="Arial" pitchFamily="34" charset="0"/>
              <a:buChar char="•"/>
            </a:pPr>
            <a:r>
              <a:rPr lang="en-US" sz="1200" b="0" kern="1200" baseline="0" dirty="0" smtClean="0">
                <a:solidFill>
                  <a:schemeClr val="tx1"/>
                </a:solidFill>
                <a:effectLst/>
                <a:latin typeface="+mn-lt"/>
                <a:ea typeface="+mn-ea"/>
                <a:cs typeface="+mn-cs"/>
              </a:rPr>
              <a:t>Privacy devices often come preloaded with software designed to shield your IP address. These privacy devices also have password management tools that store all of your login information and encrypt it so it will be safe.</a:t>
            </a:r>
          </a:p>
          <a:p>
            <a:pPr marL="171450" indent="-171450">
              <a:buFont typeface="Arial" pitchFamily="34" charset="0"/>
              <a:buChar char="•"/>
            </a:pPr>
            <a:r>
              <a:rPr lang="en-US" sz="1200" b="0" kern="1200" baseline="0" dirty="0" smtClean="0">
                <a:solidFill>
                  <a:schemeClr val="tx1"/>
                </a:solidFill>
                <a:effectLst/>
                <a:latin typeface="+mn-lt"/>
                <a:ea typeface="+mn-ea"/>
                <a:cs typeface="+mn-cs"/>
              </a:rPr>
              <a:t>Another free practical solution is to take the Linux OS with you on a flash drive and avoid using the public or work computer’s OS.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49</a:t>
            </a:fld>
            <a:endParaRPr lang="en-US" dirty="0"/>
          </a:p>
        </p:txBody>
      </p:sp>
    </p:spTree>
    <p:extLst>
      <p:ext uri="{BB962C8B-B14F-4D97-AF65-F5344CB8AC3E}">
        <p14:creationId xmlns:p14="http://schemas.microsoft.com/office/powerpoint/2010/main" val="2248503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baseline="0" dirty="0" smtClean="0">
                <a:solidFill>
                  <a:schemeClr val="tx1"/>
                </a:solidFill>
                <a:effectLst/>
                <a:latin typeface="+mn-lt"/>
                <a:ea typeface="+mn-ea"/>
                <a:cs typeface="+mn-cs"/>
              </a:rPr>
              <a:t>Tablets like the iPad run their own proprietary operating systems. Although tablet operating systems do contain security features, they might not be robust enough to satisfy business users who have a great deal of confidential information on their tablets, especially when the devices are connected to wireless networks.</a:t>
            </a:r>
          </a:p>
          <a:p>
            <a:pPr marL="171450" indent="-171450">
              <a:buFont typeface="Arial" pitchFamily="34" charset="0"/>
              <a:buChar char="•"/>
            </a:pPr>
            <a:r>
              <a:rPr lang="en-US" sz="1200" b="0" kern="1200" baseline="0" dirty="0" smtClean="0">
                <a:solidFill>
                  <a:schemeClr val="tx1"/>
                </a:solidFill>
                <a:effectLst/>
                <a:latin typeface="+mn-lt"/>
                <a:ea typeface="+mn-ea"/>
                <a:cs typeface="+mn-cs"/>
              </a:rPr>
              <a:t>Third-party software developers are now offering security apps. Comprehensive suites like </a:t>
            </a:r>
            <a:r>
              <a:rPr lang="en-US" sz="1200" b="0" kern="1200" baseline="0" dirty="0" err="1" smtClean="0">
                <a:solidFill>
                  <a:schemeClr val="tx1"/>
                </a:solidFill>
                <a:effectLst/>
                <a:latin typeface="+mn-lt"/>
                <a:ea typeface="+mn-ea"/>
                <a:cs typeface="+mn-cs"/>
              </a:rPr>
              <a:t>IPVanish</a:t>
            </a:r>
            <a:r>
              <a:rPr lang="en-US" sz="1200" b="0" kern="1200" baseline="0" dirty="0" smtClean="0">
                <a:solidFill>
                  <a:schemeClr val="tx1"/>
                </a:solidFill>
                <a:effectLst/>
                <a:latin typeface="+mn-lt"/>
                <a:ea typeface="+mn-ea"/>
                <a:cs typeface="+mn-cs"/>
              </a:rPr>
              <a:t> offer features such as government-grade encryption of data, enhanced e-mail security, and anonymous web surfing. Look for security apps that are specifically designed for tablet devices if you often deal with sensitive data on your tablet, such as online banking.</a:t>
            </a:r>
          </a:p>
        </p:txBody>
      </p:sp>
      <p:sp>
        <p:nvSpPr>
          <p:cNvPr id="4" name="Slide Number Placeholder 3"/>
          <p:cNvSpPr>
            <a:spLocks noGrp="1"/>
          </p:cNvSpPr>
          <p:nvPr>
            <p:ph type="sldNum" sz="quarter" idx="10"/>
          </p:nvPr>
        </p:nvSpPr>
        <p:spPr/>
        <p:txBody>
          <a:bodyPr/>
          <a:lstStyle/>
          <a:p>
            <a:fld id="{277E2621-405C-4F83-9120-2E9601611C17}" type="slidenum">
              <a:rPr lang="en-US" smtClean="0"/>
              <a:pPr/>
              <a:t>50</a:t>
            </a:fld>
            <a:endParaRPr lang="en-US" dirty="0"/>
          </a:p>
        </p:txBody>
      </p:sp>
    </p:spTree>
    <p:extLst>
      <p:ext uri="{BB962C8B-B14F-4D97-AF65-F5344CB8AC3E}">
        <p14:creationId xmlns:p14="http://schemas.microsoft.com/office/powerpoint/2010/main" val="22485035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A</a:t>
            </a:r>
            <a:r>
              <a:rPr lang="en-US" baseline="0" dirty="0" smtClean="0"/>
              <a:t> </a:t>
            </a:r>
            <a:r>
              <a:rPr lang="en-US" i="1" baseline="0" dirty="0" smtClean="0"/>
              <a:t>biometric authentication device </a:t>
            </a:r>
            <a:r>
              <a:rPr lang="en-US" baseline="0" dirty="0" smtClean="0"/>
              <a:t>reads a unique personal characteristic such as a fingerprint or the iris pattern in your eye and converts it to a digital code.</a:t>
            </a:r>
          </a:p>
          <a:p>
            <a:pPr marL="171450" indent="-171450">
              <a:buFont typeface="Arial" pitchFamily="34" charset="0"/>
              <a:buChar char="•"/>
            </a:pPr>
            <a:r>
              <a:rPr lang="en-US" baseline="0" dirty="0" smtClean="0"/>
              <a:t>The device reads your pattern and compares it with the one stored on the computer.</a:t>
            </a:r>
          </a:p>
          <a:p>
            <a:pPr marL="171450" indent="-171450">
              <a:buFont typeface="Arial" pitchFamily="34" charset="0"/>
              <a:buChar char="•"/>
            </a:pPr>
            <a:r>
              <a:rPr lang="en-US" baseline="0" dirty="0" smtClean="0"/>
              <a:t>Because no two people have the same biometric characteristics these devices provide a high level of security. </a:t>
            </a:r>
          </a:p>
          <a:p>
            <a:pPr marL="171450" indent="-171450">
              <a:buFont typeface="Arial" pitchFamily="34" charset="0"/>
              <a:buChar char="•"/>
            </a:pPr>
            <a:r>
              <a:rPr lang="en-US" baseline="0" dirty="0" smtClean="0"/>
              <a:t>They also eliminate the human error that can occur in password protection. </a:t>
            </a:r>
          </a:p>
          <a:p>
            <a:pPr marL="171450" indent="-171450">
              <a:buFont typeface="Arial" pitchFamily="34" charset="0"/>
              <a:buChar char="•"/>
            </a:pPr>
            <a:r>
              <a:rPr lang="en-US" baseline="0" dirty="0" smtClean="0"/>
              <a:t>Other biometric devices, including voice authentication and fingerprint-recognition systems, are now widely offered in notebook computers, tablets, and smartphones.</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51</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1" dirty="0" smtClean="0"/>
              <a:t>Malware</a:t>
            </a:r>
            <a:r>
              <a:rPr lang="en-US" dirty="0" smtClean="0"/>
              <a:t> is software</a:t>
            </a:r>
            <a:r>
              <a:rPr lang="en-US" baseline="0" dirty="0" smtClean="0"/>
              <a:t> that has a malicious intent (hence the prefix </a:t>
            </a:r>
            <a:r>
              <a:rPr lang="en-US" i="1" baseline="0" dirty="0" smtClean="0"/>
              <a:t>mal</a:t>
            </a:r>
            <a:r>
              <a:rPr lang="en-US" baseline="0" dirty="0" smtClean="0"/>
              <a:t>). There are three primary forms of malware: adware, spyware, and viruses. Adware and spyware are not physically destructive like viruses and worms, which can destroy data.</a:t>
            </a:r>
          </a:p>
          <a:p>
            <a:pPr marL="171450" indent="-171450">
              <a:buFont typeface="Arial" pitchFamily="34" charset="0"/>
              <a:buChar char="•"/>
            </a:pPr>
            <a:r>
              <a:rPr lang="en-US" baseline="0" dirty="0" smtClean="0"/>
              <a:t>Known collectively as grayware, most malware is intrusive, annoying, or objectionable online programs that are downloaded to your computer when you install or use other online content such as a free program, game, or utility.</a:t>
            </a:r>
          </a:p>
          <a:p>
            <a:pPr marL="171450" indent="-171450">
              <a:buFont typeface="Arial" pitchFamily="34" charset="0"/>
              <a:buChar char="•"/>
            </a:pPr>
            <a:r>
              <a:rPr lang="en-US" i="1" baseline="0" dirty="0" smtClean="0"/>
              <a:t>Adware</a:t>
            </a:r>
            <a:r>
              <a:rPr lang="en-US" baseline="0" dirty="0" smtClean="0"/>
              <a:t> is software that displays sponsored advertisements in a section of your browser window or as a pop-up box.</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52</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1" dirty="0" smtClean="0"/>
              <a:t>Spyware</a:t>
            </a:r>
            <a:r>
              <a:rPr lang="en-US" dirty="0" smtClean="0"/>
              <a:t> is an unwanted piggyback program that </a:t>
            </a:r>
            <a:r>
              <a:rPr lang="en-US" baseline="0" dirty="0" smtClean="0"/>
              <a:t>downloads with other software you install from the Internet and runs in the background of your system. </a:t>
            </a:r>
          </a:p>
          <a:p>
            <a:pPr marL="171450" indent="-171450">
              <a:buFont typeface="Arial" pitchFamily="34" charset="0"/>
              <a:buChar char="•"/>
            </a:pPr>
            <a:r>
              <a:rPr lang="en-US" baseline="0" dirty="0" smtClean="0"/>
              <a:t>Spyware transmits information about you to the owner of the program. </a:t>
            </a:r>
          </a:p>
          <a:p>
            <a:pPr marL="171450" indent="-171450">
              <a:buFont typeface="Arial" pitchFamily="34" charset="0"/>
              <a:buChar char="•"/>
            </a:pPr>
            <a:r>
              <a:rPr lang="en-US" baseline="0" dirty="0" smtClean="0"/>
              <a:t>One type of spyware program known as a </a:t>
            </a:r>
            <a:r>
              <a:rPr lang="en-US" i="1" baseline="0" dirty="0" smtClean="0"/>
              <a:t>keystroke logger (key logger) </a:t>
            </a:r>
            <a:r>
              <a:rPr lang="en-US" baseline="0" dirty="0" smtClean="0"/>
              <a:t>monitors keystrokes with the intent of stealing passwords, login IDs, or credit card information.</a:t>
            </a:r>
          </a:p>
          <a:p>
            <a:pPr marL="171450" indent="-171450">
              <a:buFont typeface="Arial" pitchFamily="34" charset="0"/>
              <a:buChar char="•"/>
            </a:pPr>
            <a:r>
              <a:rPr lang="en-US" dirty="0" smtClean="0"/>
              <a:t>Anti-spyware</a:t>
            </a:r>
            <a:r>
              <a:rPr lang="en-US" baseline="0" dirty="0" smtClean="0"/>
              <a:t> software detects unwanted programs and allows you to delete the offending software easily.</a:t>
            </a:r>
          </a:p>
          <a:p>
            <a:pPr marL="171450" indent="-171450">
              <a:buFont typeface="Arial" pitchFamily="34" charset="0"/>
              <a:buChar char="•"/>
            </a:pPr>
            <a:r>
              <a:rPr lang="en-US" baseline="0" dirty="0" smtClean="0"/>
              <a:t>It is a good idea to install one or two additional anti-spyware programs on your computer.</a:t>
            </a:r>
          </a:p>
          <a:p>
            <a:pPr marL="171450" indent="-171450">
              <a:buFont typeface="Arial" pitchFamily="34" charset="0"/>
              <a:buChar char="•"/>
            </a:pPr>
            <a:r>
              <a:rPr lang="en-US" baseline="0" dirty="0" smtClean="0"/>
              <a:t>You should update and run your anti-spyware software regularly.</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53</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Windows comes with a program called Windows Defender, which scans your system for spyware and other potentially unwanted software</a:t>
            </a:r>
            <a:r>
              <a:rPr lang="en-US" baseline="0" smtClean="0"/>
              <a:t>. </a:t>
            </a:r>
          </a:p>
          <a:p>
            <a:pPr marL="171450" indent="-171450">
              <a:buFont typeface="Arial" pitchFamily="34" charset="0"/>
              <a:buChar char="•"/>
            </a:pPr>
            <a:r>
              <a:rPr lang="en-US" baseline="0" smtClean="0"/>
              <a:t>Malwarebytes</a:t>
            </a:r>
            <a:r>
              <a:rPr lang="en-US" baseline="0" dirty="0" smtClean="0"/>
              <a:t> Anti-Malware, Ad-Aware, and Spybot-Search &amp; Destroy are other anti-spyware programs that are easy to install and update.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54</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Companies that send out </a:t>
            </a:r>
            <a:r>
              <a:rPr lang="en-US" i="1" baseline="0" dirty="0" smtClean="0"/>
              <a:t>spam</a:t>
            </a:r>
            <a:r>
              <a:rPr lang="en-US" baseline="0" dirty="0" smtClean="0"/>
              <a:t>—unwanted or junk e-mail—find your e-mail address either from a list they purchase or with software that looks for e-mail addresses on the Internet. </a:t>
            </a:r>
          </a:p>
          <a:p>
            <a:pPr marL="171450" indent="-171450">
              <a:buFont typeface="Arial" pitchFamily="34" charset="0"/>
              <a:buChar char="•"/>
            </a:pPr>
            <a:r>
              <a:rPr lang="en-US" baseline="0" dirty="0" smtClean="0"/>
              <a:t>Unsolicited instant messages are also a form of spam, called spim. </a:t>
            </a:r>
          </a:p>
          <a:p>
            <a:pPr marL="171450" indent="-171450">
              <a:buFont typeface="Arial" pitchFamily="34" charset="0"/>
              <a:buChar char="•"/>
            </a:pPr>
            <a:r>
              <a:rPr lang="en-US" baseline="0" dirty="0" smtClean="0"/>
              <a:t>One way to avoid spam in your primary account is to create a free e-mail address that you use only when you fill out forms or buy items on the web. If your free e-mail account is saturated with spam, you can abandon that account with little inconvenience.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55</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A </a:t>
            </a:r>
            <a:r>
              <a:rPr lang="en-US" i="1" baseline="0" dirty="0" smtClean="0"/>
              <a:t>spam filter </a:t>
            </a:r>
            <a:r>
              <a:rPr lang="en-US" baseline="0" dirty="0" smtClean="0"/>
              <a:t>is an option you can select in your e-mail account that places known or suspected spam messages into a special Spam or Junk Mail folder. Most web-based e-mail services, such as Hotmail and Yahoo!, offer spam filters. Microsoft Outlook also features a spam filter.</a:t>
            </a:r>
          </a:p>
          <a:p>
            <a:pPr marL="171450" indent="-171450">
              <a:buFont typeface="Arial" pitchFamily="34" charset="0"/>
              <a:buChar char="•"/>
            </a:pPr>
            <a:r>
              <a:rPr lang="en-US" baseline="0" dirty="0" smtClean="0"/>
              <a:t>Spam filters and filtering software can catch as much as 95% of spam by checking incoming e-mail subject headers and senders’ addresses against databases of known spam.</a:t>
            </a:r>
          </a:p>
          <a:p>
            <a:pPr marL="171450" indent="-171450">
              <a:buFont typeface="Arial" pitchFamily="34" charset="0"/>
              <a:buChar char="•"/>
            </a:pPr>
            <a:r>
              <a:rPr lang="en-US" baseline="0" dirty="0" smtClean="0"/>
              <a:t>Spam filters check your e-mail for frequently used patterns and keywords.</a:t>
            </a:r>
          </a:p>
          <a:p>
            <a:pPr marL="171450" indent="-171450">
              <a:buFont typeface="Arial" pitchFamily="34" charset="0"/>
              <a:buChar char="•"/>
            </a:pPr>
            <a:r>
              <a:rPr lang="en-US" baseline="0" dirty="0" smtClean="0"/>
              <a:t>Most programs let you reclassify e-mails that have been misidentified as spam.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56</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Here are a few other ways you can prevent spam:</a:t>
            </a:r>
          </a:p>
          <a:p>
            <a:pPr marL="628650" lvl="1" indent="-171450">
              <a:buFont typeface="Arial" pitchFamily="34" charset="0"/>
              <a:buChar char="•"/>
            </a:pPr>
            <a:r>
              <a:rPr lang="en-US" baseline="0" dirty="0" smtClean="0"/>
              <a:t>Before registering on a website, read its privacy policy to see how it uses your e-mail address. Don’t give the site permission to pass on your e-mail address to third parties.</a:t>
            </a:r>
          </a:p>
          <a:p>
            <a:pPr marL="628650" lvl="1" indent="-171450">
              <a:buFont typeface="Arial" pitchFamily="34" charset="0"/>
              <a:buChar char="•"/>
            </a:pPr>
            <a:r>
              <a:rPr lang="en-US" baseline="0" dirty="0" smtClean="0"/>
              <a:t>Don’t reply to spam to remove yourself from the spam list. By replying, you’re confirming that your e-mail address is active. Instead of stopping spam, you might receive more.</a:t>
            </a:r>
          </a:p>
          <a:p>
            <a:pPr marL="628650" lvl="1" indent="-171450">
              <a:buFont typeface="Arial" pitchFamily="34" charset="0"/>
              <a:buChar char="•"/>
            </a:pPr>
            <a:r>
              <a:rPr lang="en-US" baseline="0" dirty="0" smtClean="0"/>
              <a:t>Subscribe to an e-mail forwarding service such as VersaForward or Sneakemail.com. These services screen your e-mail messages, forwarding only those messages you designate as being okay to accept.</a:t>
            </a:r>
          </a:p>
          <a:p>
            <a:pPr marL="628650" lvl="1"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277E2621-405C-4F83-9120-2E9601611C17}" type="slidenum">
              <a:rPr lang="en-US" smtClean="0"/>
              <a:pPr/>
              <a:t>57</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1" baseline="0" dirty="0" smtClean="0"/>
              <a:t>Cookies</a:t>
            </a:r>
            <a:r>
              <a:rPr lang="en-US" baseline="0" dirty="0" smtClean="0"/>
              <a:t> are small text files that some websites automatically store on your hard drive when you visit them.</a:t>
            </a:r>
          </a:p>
          <a:p>
            <a:pPr marL="171450" indent="-171450">
              <a:buFont typeface="Arial" pitchFamily="34" charset="0"/>
              <a:buChar char="•"/>
            </a:pPr>
            <a:r>
              <a:rPr lang="en-US" baseline="0" dirty="0" smtClean="0"/>
              <a:t>Cookies can provide websites with information about your browsing habits.</a:t>
            </a:r>
          </a:p>
          <a:p>
            <a:pPr marL="171450" indent="-171450">
              <a:buFont typeface="Arial" pitchFamily="34" charset="0"/>
              <a:buChar char="•"/>
            </a:pPr>
            <a:r>
              <a:rPr lang="en-US" baseline="0" dirty="0" smtClean="0"/>
              <a:t>The only personal information a cookie obtains is the information you supply when you fill out forms online.</a:t>
            </a:r>
          </a:p>
          <a:p>
            <a:pPr marL="171450" indent="-171450">
              <a:buFont typeface="Arial" pitchFamily="34" charset="0"/>
              <a:buChar char="•"/>
            </a:pPr>
            <a:r>
              <a:rPr lang="en-US" baseline="0" dirty="0" smtClean="0"/>
              <a:t>Some sites sell the personal information their cookies collect. Cookies pose no security threat because it is virtually impossible to hide a virus or malicious software program in a cookie.</a:t>
            </a:r>
          </a:p>
          <a:p>
            <a:pPr marL="171450" indent="-171450">
              <a:buFont typeface="Arial" pitchFamily="34" charset="0"/>
              <a:buChar char="•"/>
            </a:pPr>
            <a:r>
              <a:rPr lang="en-US" baseline="0" dirty="0" smtClean="0"/>
              <a:t>Deleting your cookie files could actually cause you the inconvenience of reentering data you have already entered into website forms.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58</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7205BCCC-75AC-4F1E-88AE-2478769F9404}" type="slidenum">
              <a:rPr lang="en-US" smtClean="0"/>
              <a:pPr/>
              <a:t>5</a:t>
            </a:fld>
            <a:endParaRPr lang="en-US" dirty="0" smtClean="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a:t>Theft of personal data such as bank account numbers and credit/debit card numbers is of most concern to individuals because this information is usually used for fraudulent purposes.</a:t>
            </a:r>
          </a:p>
          <a:p>
            <a:pPr marL="171450" indent="-171450" eaLnBrk="1" hangingPunct="1">
              <a:buFont typeface="Arial" pitchFamily="34" charset="0"/>
              <a:buChar char="•"/>
            </a:pPr>
            <a:r>
              <a:rPr lang="en-US" dirty="0"/>
              <a:t>Identity theft occurs when a thief steals personal information </a:t>
            </a:r>
            <a:r>
              <a:rPr lang="en-US" dirty="0" smtClean="0"/>
              <a:t>runs </a:t>
            </a:r>
            <a:r>
              <a:rPr lang="en-US" dirty="0"/>
              <a:t>up debt in your name. </a:t>
            </a:r>
          </a:p>
          <a:p>
            <a:pPr marL="171450" indent="-171450" eaLnBrk="1" hangingPunct="1">
              <a:buFont typeface="Arial" pitchFamily="34" charset="0"/>
              <a:buChar char="•"/>
            </a:pPr>
            <a:r>
              <a:rPr lang="en-US" dirty="0" smtClean="0"/>
              <a:t>The </a:t>
            </a:r>
            <a:r>
              <a:rPr lang="en-US" dirty="0"/>
              <a:t>nefarious acts perpetrated by identity thieves </a:t>
            </a:r>
            <a:r>
              <a:rPr lang="en-US" dirty="0" smtClean="0"/>
              <a:t>include:</a:t>
            </a:r>
            <a:endParaRPr lang="en-US" dirty="0"/>
          </a:p>
          <a:p>
            <a:pPr marL="628650" lvl="1" indent="-171450" eaLnBrk="1" hangingPunct="1">
              <a:buFont typeface="Arial" pitchFamily="34" charset="0"/>
              <a:buChar char="•"/>
            </a:pPr>
            <a:r>
              <a:rPr lang="en-US" dirty="0"/>
              <a:t>Counterfeiting </a:t>
            </a:r>
            <a:r>
              <a:rPr lang="en-US" dirty="0" smtClean="0"/>
              <a:t>existing </a:t>
            </a:r>
            <a:r>
              <a:rPr lang="en-US" dirty="0"/>
              <a:t>credit and debit </a:t>
            </a:r>
            <a:r>
              <a:rPr lang="en-US" dirty="0" smtClean="0"/>
              <a:t>cards</a:t>
            </a:r>
            <a:endParaRPr lang="en-US" dirty="0"/>
          </a:p>
          <a:p>
            <a:pPr marL="628650" lvl="1" indent="-171450" eaLnBrk="1" hangingPunct="1">
              <a:buFont typeface="Arial" pitchFamily="34" charset="0"/>
              <a:buChar char="•"/>
            </a:pPr>
            <a:r>
              <a:rPr lang="en-US" dirty="0" smtClean="0"/>
              <a:t>Opening </a:t>
            </a:r>
            <a:r>
              <a:rPr lang="en-US" dirty="0"/>
              <a:t>new credit cards and bank accounts in your </a:t>
            </a:r>
            <a:r>
              <a:rPr lang="en-US" dirty="0" smtClean="0"/>
              <a:t>name</a:t>
            </a:r>
          </a:p>
          <a:p>
            <a:pPr marL="628650" lvl="1" indent="-171450" eaLnBrk="1" hangingPunct="1">
              <a:buFont typeface="Arial" pitchFamily="34" charset="0"/>
              <a:buChar char="•"/>
            </a:pPr>
            <a:r>
              <a:rPr lang="en-US" dirty="0" smtClean="0"/>
              <a:t>Obtaining </a:t>
            </a:r>
            <a:r>
              <a:rPr lang="en-US" dirty="0"/>
              <a:t>medical services under your name </a:t>
            </a:r>
          </a:p>
          <a:p>
            <a:pPr marL="628650" lvl="1" indent="-171450" eaLnBrk="1" hangingPunct="1">
              <a:buFont typeface="Arial" pitchFamily="34" charset="0"/>
              <a:buChar char="•"/>
            </a:pPr>
            <a:r>
              <a:rPr lang="en-US" dirty="0"/>
              <a:t>Buying a home with a mortgage in your name, then reselling the house and absconding with the </a:t>
            </a:r>
            <a:r>
              <a:rPr lang="en-US" dirty="0" smtClean="0"/>
              <a:t>money</a:t>
            </a:r>
            <a:endParaRPr lang="en-US" dirty="0"/>
          </a:p>
        </p:txBody>
      </p:sp>
    </p:spTree>
    <p:extLst>
      <p:ext uri="{BB962C8B-B14F-4D97-AF65-F5344CB8AC3E}">
        <p14:creationId xmlns:p14="http://schemas.microsoft.com/office/powerpoint/2010/main" val="29616743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Your Social Security number, phone number, date of birth, and street addresses are four key pieces of information that identity thieves need. This information should never be shared in public areas on any website.</a:t>
            </a:r>
          </a:p>
          <a:p>
            <a:pPr marL="171450" indent="-171450">
              <a:buFont typeface="Arial" pitchFamily="34" charset="0"/>
              <a:buChar char="•"/>
            </a:pPr>
            <a:r>
              <a:rPr lang="en-US" baseline="0" dirty="0" smtClean="0"/>
              <a:t>Social networking sites like Facebook make privacy settings available in your profile settings.</a:t>
            </a:r>
          </a:p>
          <a:p>
            <a:pPr marL="171450" indent="-171450">
              <a:buFont typeface="Arial" pitchFamily="34" charset="0"/>
              <a:buChar char="•"/>
            </a:pPr>
            <a:r>
              <a:rPr lang="en-US" baseline="0" dirty="0" smtClean="0"/>
              <a:t>To protect your information on Facebook, you need to change your privacy settings from some of the default options. It’s a bad idea to make personal information available to the public.</a:t>
            </a:r>
          </a:p>
          <a:p>
            <a:pPr marL="171450" indent="-171450">
              <a:buFont typeface="Arial" pitchFamily="34" charset="0"/>
              <a:buChar char="•"/>
            </a:pPr>
            <a:r>
              <a:rPr lang="en-US" baseline="0" dirty="0" smtClean="0"/>
              <a:t>Restricting the information in the Contact section is imperative. You don’t want scammers contacting you via e-mail or mail.</a:t>
            </a:r>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277E2621-405C-4F83-9120-2E9601611C17}" type="slidenum">
              <a:rPr lang="en-US" smtClean="0"/>
              <a:pPr/>
              <a:t>59</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The data on your computer faces three major threats:</a:t>
            </a:r>
          </a:p>
          <a:p>
            <a:pPr marL="628650" lvl="1" indent="-171450">
              <a:buFont typeface="Arial" pitchFamily="34" charset="0"/>
              <a:buChar char="•"/>
            </a:pPr>
            <a:r>
              <a:rPr lang="en-US" baseline="0" dirty="0" smtClean="0"/>
              <a:t>Unauthorized access</a:t>
            </a:r>
          </a:p>
          <a:p>
            <a:pPr marL="628650" lvl="1" indent="-171450">
              <a:buFont typeface="Arial" pitchFamily="34" charset="0"/>
              <a:buChar char="•"/>
            </a:pPr>
            <a:r>
              <a:rPr lang="en-US" baseline="0" dirty="0" smtClean="0"/>
              <a:t>Tampering</a:t>
            </a:r>
          </a:p>
          <a:p>
            <a:pPr marL="628650" lvl="1" indent="-171450">
              <a:buFont typeface="Arial" pitchFamily="34" charset="0"/>
              <a:buChar char="•"/>
            </a:pPr>
            <a:r>
              <a:rPr lang="en-US" baseline="0" dirty="0" smtClean="0"/>
              <a:t>Destruction</a:t>
            </a:r>
          </a:p>
          <a:p>
            <a:pPr marL="171450" lvl="0" indent="-171450">
              <a:buFont typeface="Arial" pitchFamily="34" charset="0"/>
              <a:buChar char="•"/>
            </a:pPr>
            <a:r>
              <a:rPr lang="en-US" baseline="0" dirty="0" smtClean="0"/>
              <a:t>Because many things can happen that are beyond your control, you should have a strategy for backing up your files. </a:t>
            </a:r>
            <a:r>
              <a:rPr lang="en-US" i="1" baseline="0" dirty="0" smtClean="0"/>
              <a:t>Backups</a:t>
            </a:r>
            <a:r>
              <a:rPr lang="en-US" baseline="0" dirty="0" smtClean="0"/>
              <a:t> are copies of files that you can use to replace the originals if they’re lost or damaged.</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60</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itchFamily="34" charset="0"/>
              <a:buChar char="•"/>
            </a:pPr>
            <a:r>
              <a:rPr lang="en-US" baseline="0" dirty="0" smtClean="0"/>
              <a:t>Two types of files need backups:</a:t>
            </a:r>
          </a:p>
          <a:p>
            <a:pPr marL="628650" lvl="1" indent="-171450">
              <a:buFont typeface="Arial" pitchFamily="34" charset="0"/>
              <a:buChar char="•"/>
            </a:pPr>
            <a:r>
              <a:rPr lang="en-US" i="1" baseline="0" dirty="0" smtClean="0"/>
              <a:t>Program files </a:t>
            </a:r>
            <a:r>
              <a:rPr lang="en-US" i="0" baseline="0" dirty="0" smtClean="0"/>
              <a:t>i</a:t>
            </a:r>
            <a:r>
              <a:rPr lang="en-US" baseline="0" dirty="0" smtClean="0"/>
              <a:t>nclude files used to install software, usually found on DVDs or downloaded from the Internet. As long as you have the DVDs in a safe place, you shouldn’t need to back up these program files. If you have downloaded a program file from the Internet, you should make a copy of the program installation files on a removable storage device.</a:t>
            </a:r>
          </a:p>
          <a:p>
            <a:pPr marL="628650" lvl="1" indent="-171450">
              <a:buFont typeface="Arial" pitchFamily="34" charset="0"/>
              <a:buChar char="•"/>
            </a:pPr>
            <a:r>
              <a:rPr lang="en-US" i="1" baseline="0" dirty="0" smtClean="0"/>
              <a:t>Data files </a:t>
            </a:r>
            <a:r>
              <a:rPr lang="en-US" baseline="0" dirty="0" smtClean="0"/>
              <a:t>include files you’ve created or purchased, such as research papers, spreadsheets, music and photo files, contact lists, address books, e-mail archives, and your Favorites list from your browser.</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61</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There are two main options for backing up files:</a:t>
            </a:r>
          </a:p>
          <a:p>
            <a:pPr marL="628650" lvl="1" indent="-171450">
              <a:buFont typeface="Arial" pitchFamily="34" charset="0"/>
              <a:buChar char="•"/>
            </a:pPr>
            <a:r>
              <a:rPr lang="en-US" baseline="0" dirty="0" smtClean="0"/>
              <a:t>An </a:t>
            </a:r>
            <a:r>
              <a:rPr lang="en-US" i="1" baseline="0" dirty="0" smtClean="0"/>
              <a:t>incremental backup </a:t>
            </a:r>
            <a:r>
              <a:rPr lang="en-US" baseline="0" dirty="0" smtClean="0"/>
              <a:t>(or </a:t>
            </a:r>
            <a:r>
              <a:rPr lang="en-US" i="1" baseline="0" dirty="0" smtClean="0"/>
              <a:t>partial backup</a:t>
            </a:r>
            <a:r>
              <a:rPr lang="en-US" baseline="0" dirty="0" smtClean="0"/>
              <a:t>) involves backing up only files that have changed or been created since the last backup was performed. </a:t>
            </a:r>
          </a:p>
          <a:p>
            <a:pPr marL="628650" lvl="1" indent="-171450">
              <a:buFont typeface="Arial" pitchFamily="34" charset="0"/>
              <a:buChar char="•"/>
            </a:pPr>
            <a:r>
              <a:rPr lang="en-US" baseline="0" dirty="0" smtClean="0"/>
              <a:t>An </a:t>
            </a:r>
            <a:r>
              <a:rPr lang="en-US" i="1" baseline="0" dirty="0" smtClean="0"/>
              <a:t>image backup </a:t>
            </a:r>
            <a:r>
              <a:rPr lang="en-US" baseline="0" dirty="0" smtClean="0"/>
              <a:t>(or </a:t>
            </a:r>
            <a:r>
              <a:rPr lang="en-US" i="1" baseline="0" dirty="0" smtClean="0"/>
              <a:t>system backup</a:t>
            </a:r>
            <a:r>
              <a:rPr lang="en-US" baseline="0" dirty="0" smtClean="0"/>
              <a:t>) means that all system, application, and data files are backed up, not just the files that changed. </a:t>
            </a:r>
          </a:p>
          <a:p>
            <a:pPr marL="171450" lvl="0" indent="-171450">
              <a:buFont typeface="Arial" pitchFamily="34" charset="0"/>
              <a:buChar char="•"/>
            </a:pPr>
            <a:r>
              <a:rPr lang="en-US" baseline="0" dirty="0" smtClean="0"/>
              <a:t>Incremental backups are more efficient, an image backup ensures you capture changes to application files, such as automatic software updates, that an incremental backup might not capture.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62</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To be truly secure, backups must be stored away from where your computer is located and should be stored in at least two different places. </a:t>
            </a:r>
          </a:p>
          <a:p>
            <a:pPr marL="171450" indent="-171450">
              <a:buFont typeface="Arial" pitchFamily="34" charset="0"/>
              <a:buChar char="•"/>
            </a:pPr>
            <a:r>
              <a:rPr lang="en-US" baseline="0" dirty="0" smtClean="0"/>
              <a:t>You have three main choices for where to back up your files:</a:t>
            </a:r>
          </a:p>
          <a:p>
            <a:pPr marL="628650" lvl="1" indent="-171450">
              <a:buFont typeface="Arial" pitchFamily="34" charset="0"/>
              <a:buChar char="•"/>
            </a:pPr>
            <a:r>
              <a:rPr lang="en-US" baseline="0" dirty="0" smtClean="0"/>
              <a:t>Online (in the cloud).</a:t>
            </a:r>
          </a:p>
          <a:p>
            <a:pPr marL="628650" lvl="1" indent="-171450">
              <a:buFont typeface="Arial" pitchFamily="34" charset="0"/>
              <a:buChar char="•"/>
            </a:pPr>
            <a:r>
              <a:rPr lang="en-US" baseline="0" dirty="0" smtClean="0"/>
              <a:t>External hard drives.</a:t>
            </a:r>
          </a:p>
          <a:p>
            <a:pPr marL="628650" lvl="1" indent="-171450">
              <a:buFont typeface="Arial" pitchFamily="34" charset="0"/>
              <a:buChar char="•"/>
            </a:pPr>
            <a:r>
              <a:rPr lang="en-US" baseline="0" dirty="0" smtClean="0"/>
              <a:t>Network-attached storage (NAS) devices and home servers.</a:t>
            </a:r>
          </a:p>
          <a:p>
            <a:pPr marL="171450" lvl="0" indent="-171450">
              <a:buFont typeface="Arial" pitchFamily="34" charset="0"/>
              <a:buChar char="•"/>
            </a:pPr>
            <a:r>
              <a:rPr lang="en-US" baseline="0" dirty="0" smtClean="0"/>
              <a:t>Most backup software can be configured to do backups automatically.</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63</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Windows 8 includes the System Image Backup utility, which provides a quick and easy way to schedule regular image backups. You can access the utility from the System Image Backup link on the File History screen.</a:t>
            </a:r>
          </a:p>
          <a:p>
            <a:pPr marL="171450" indent="-171450">
              <a:buFont typeface="Arial" pitchFamily="34" charset="0"/>
              <a:buChar char="•"/>
            </a:pPr>
            <a:r>
              <a:rPr lang="en-US" sz="1200" b="0" i="0" u="none" strike="noStrike" kern="1200" baseline="0" dirty="0" smtClean="0">
                <a:solidFill>
                  <a:schemeClr val="tx1"/>
                </a:solidFill>
                <a:latin typeface="+mn-lt"/>
                <a:ea typeface="+mn-ea"/>
                <a:cs typeface="+mn-cs"/>
              </a:rPr>
              <a:t>You can use the Windows 8 File History utility to back up files and restore files from a previous backup.</a:t>
            </a:r>
          </a:p>
          <a:p>
            <a:pPr marL="628650" lvl="1" indent="-171450">
              <a:buFont typeface="Arial" pitchFamily="34" charset="0"/>
              <a:buChar char="•"/>
            </a:pPr>
            <a:r>
              <a:rPr lang="en-US" sz="1200" b="0" i="0" u="none" strike="noStrike" kern="1200" baseline="0" dirty="0" smtClean="0">
                <a:solidFill>
                  <a:schemeClr val="tx1"/>
                </a:solidFill>
                <a:latin typeface="+mn-lt"/>
                <a:ea typeface="+mn-ea"/>
                <a:cs typeface="+mn-cs"/>
              </a:rPr>
              <a:t>Access the Control Panel, select the System and Security group, and then click the File History link.</a:t>
            </a:r>
            <a:endParaRPr lang="en-US" i="0" baseline="0" dirty="0" smtClean="0"/>
          </a:p>
        </p:txBody>
      </p:sp>
      <p:sp>
        <p:nvSpPr>
          <p:cNvPr id="4" name="Slide Number Placeholder 3"/>
          <p:cNvSpPr>
            <a:spLocks noGrp="1"/>
          </p:cNvSpPr>
          <p:nvPr>
            <p:ph type="sldNum" sz="quarter" idx="10"/>
          </p:nvPr>
        </p:nvSpPr>
        <p:spPr/>
        <p:txBody>
          <a:bodyPr/>
          <a:lstStyle/>
          <a:p>
            <a:fld id="{277E2621-405C-4F83-9120-2E9601611C17}" type="slidenum">
              <a:rPr lang="en-US" smtClean="0"/>
              <a:pPr/>
              <a:t>64</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Before starting System Image Backup utility, make sure your external hard drive or NAS device is connected to your computer or network and is powered on. Follow these steps:</a:t>
            </a:r>
          </a:p>
          <a:p>
            <a:pPr marL="628650" lvl="1" indent="-171450">
              <a:buFont typeface="Arial" pitchFamily="34" charset="0"/>
              <a:buChar char="•"/>
            </a:pPr>
            <a:r>
              <a:rPr lang="en-US" baseline="0" dirty="0" smtClean="0"/>
              <a:t>Select a backup device and click Next.</a:t>
            </a:r>
          </a:p>
          <a:p>
            <a:pPr marL="628650" lvl="1" indent="-171450">
              <a:buFont typeface="Arial" pitchFamily="34" charset="0"/>
              <a:buChar char="•"/>
            </a:pPr>
            <a:r>
              <a:rPr lang="en-US" baseline="0" dirty="0" smtClean="0"/>
              <a:t>Review your settings on the next screen. Windows decides what to include in your system image backup: all data files and system files on all partitions on your hard drive. When you click the Start Backup button, your system image backup is created on the drive you selected.</a:t>
            </a:r>
          </a:p>
          <a:p>
            <a:pPr marL="171450" lvl="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277E2621-405C-4F83-9120-2E9601611C17}" type="slidenum">
              <a:rPr lang="en-US" smtClean="0"/>
              <a:pPr/>
              <a:t>65</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1" baseline="0" dirty="0" smtClean="0"/>
              <a:t>Social engineering </a:t>
            </a:r>
            <a:r>
              <a:rPr lang="en-US" baseline="0" dirty="0" smtClean="0"/>
              <a:t>is any technique that uses social skills to generate human interaction that entices individuals to reveal sensitive information. </a:t>
            </a:r>
          </a:p>
          <a:p>
            <a:pPr marL="171450" indent="-171450">
              <a:buFont typeface="Arial" pitchFamily="34" charset="0"/>
              <a:buChar char="•"/>
            </a:pPr>
            <a:r>
              <a:rPr lang="en-US" i="1" baseline="0" dirty="0" smtClean="0"/>
              <a:t>Pretexting</a:t>
            </a:r>
            <a:r>
              <a:rPr lang="en-US" baseline="0" dirty="0" smtClean="0"/>
              <a:t> involves creating a scenario that sounds legitimate so people will trust you.</a:t>
            </a:r>
          </a:p>
          <a:p>
            <a:pPr marL="171450" indent="-171450">
              <a:buFont typeface="Arial" pitchFamily="34" charset="0"/>
              <a:buChar char="•"/>
            </a:pPr>
            <a:r>
              <a:rPr lang="en-US" baseline="0" dirty="0" smtClean="0"/>
              <a:t>For example, you might receive a phone call during which the caller says he is from your bank and that someone tried to use your account without authorization. The caller then tells you he needs to confirm a few personal details. The information obtained can then be used commit some form of fraud. The most common form of pretexting in cyberspace is phishing.</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66</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1" baseline="0" dirty="0" smtClean="0"/>
              <a:t>Phishing</a:t>
            </a:r>
            <a:r>
              <a:rPr lang="en-US" baseline="0" dirty="0" smtClean="0"/>
              <a:t> (pronounced “fishing”) lures Internet users to reveal personal information that could lead to identity theft. </a:t>
            </a:r>
          </a:p>
          <a:p>
            <a:pPr marL="171450" indent="-171450">
              <a:buFont typeface="Arial" pitchFamily="34" charset="0"/>
              <a:buChar char="•"/>
            </a:pPr>
            <a:r>
              <a:rPr lang="en-US" baseline="0" dirty="0" smtClean="0"/>
              <a:t>The scammers send e-mail messages that look like they’re from a legitimate business. The e-mail usually states that the recipient needs to update or confirm information. When the recipient clicks the link, he or she goes to a website that looks legitimate but is really a copy. Once the recipient enters his or her personal information, the scammers capture it and can begin using it.</a:t>
            </a:r>
          </a:p>
          <a:p>
            <a:pPr marL="171450" indent="-171450">
              <a:buFont typeface="Arial" pitchFamily="34" charset="0"/>
              <a:buChar char="•"/>
            </a:pPr>
            <a:r>
              <a:rPr lang="en-US" i="1" baseline="0" dirty="0" smtClean="0"/>
              <a:t>Pharming</a:t>
            </a:r>
            <a:r>
              <a:rPr lang="en-US" baseline="0" dirty="0" smtClean="0"/>
              <a:t> occurs when malicious code is planted on your computer which alters your browser’s ability to find web addresses.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67</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Follow these guidelines to avoid schemes:</a:t>
            </a:r>
          </a:p>
          <a:p>
            <a:pPr marL="628650" lvl="1" indent="-171450">
              <a:buFont typeface="Arial" pitchFamily="34" charset="0"/>
              <a:buChar char="•"/>
            </a:pPr>
            <a:r>
              <a:rPr lang="en-US" baseline="0" dirty="0" smtClean="0"/>
              <a:t>Never reply directly to any e-mail asking you for personal information.</a:t>
            </a:r>
          </a:p>
          <a:p>
            <a:pPr marL="628650" lvl="1" indent="-171450">
              <a:buFont typeface="Arial" pitchFamily="34" charset="0"/>
              <a:buChar char="•"/>
            </a:pPr>
            <a:r>
              <a:rPr lang="en-US" baseline="0" dirty="0" smtClean="0"/>
              <a:t>Don’t click on a link in an e-mail to go to a website. Instead, type the website address in the browser.</a:t>
            </a:r>
          </a:p>
          <a:p>
            <a:pPr marL="628650" lvl="1" indent="-171450">
              <a:buFont typeface="Arial" pitchFamily="34" charset="0"/>
              <a:buChar char="•"/>
            </a:pPr>
            <a:r>
              <a:rPr lang="en-US" baseline="0" dirty="0" smtClean="0"/>
              <a:t>Check with the company asking for the information and only give the information if you’re certain it’s needed.</a:t>
            </a:r>
          </a:p>
          <a:p>
            <a:pPr marL="628650" lvl="1" indent="-171450">
              <a:buFont typeface="Arial" pitchFamily="34" charset="0"/>
              <a:buChar char="•"/>
            </a:pPr>
            <a:r>
              <a:rPr lang="en-US" baseline="0" dirty="0" smtClean="0"/>
              <a:t>Never give personal information over the Internet unless you know the site is secure. Look for the closed padlock, https, or a certification seal to help reassure you that the site is secure.</a:t>
            </a:r>
          </a:p>
          <a:p>
            <a:pPr marL="628650" lvl="1" indent="-171450">
              <a:buFont typeface="Arial" pitchFamily="34" charset="0"/>
              <a:buChar char="•"/>
            </a:pPr>
            <a:r>
              <a:rPr lang="en-US" baseline="0" dirty="0" smtClean="0"/>
              <a:t>Use phishing filters. </a:t>
            </a:r>
          </a:p>
          <a:p>
            <a:pPr marL="628650" lvl="1" indent="-171450">
              <a:buFont typeface="Arial" pitchFamily="34" charset="0"/>
              <a:buChar char="•"/>
            </a:pPr>
            <a:r>
              <a:rPr lang="en-US" baseline="0" dirty="0" smtClean="0"/>
              <a:t>Use Internet security software that’s constantly being updated.</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68</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7205BCCC-75AC-4F1E-88AE-2478769F9404}" type="slidenum">
              <a:rPr lang="en-US" smtClean="0"/>
              <a:pPr/>
              <a:t>6</a:t>
            </a:fld>
            <a:endParaRPr lang="en-US" dirty="0" smtClean="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smtClean="0"/>
              <a:t>Many</a:t>
            </a:r>
            <a:r>
              <a:rPr lang="en-US" baseline="0" dirty="0" smtClean="0"/>
              <a:t> people believe that the only way your identity can be stolen is by a computer. However, the Federal Trade Commission has identified other methods thieves use to obtain others’ personal information:</a:t>
            </a:r>
          </a:p>
          <a:p>
            <a:pPr marL="628650" lvl="1" indent="-171450" eaLnBrk="1" hangingPunct="1">
              <a:buFont typeface="Arial" pitchFamily="34" charset="0"/>
              <a:buChar char="•"/>
            </a:pPr>
            <a:r>
              <a:rPr lang="en-US" baseline="0" dirty="0" smtClean="0"/>
              <a:t>Stealing purses and wallets, in which people often keep personal information such as their ATM PIN codes</a:t>
            </a:r>
          </a:p>
          <a:p>
            <a:pPr marL="628650" lvl="1" indent="-171450" eaLnBrk="1" hangingPunct="1">
              <a:buFont typeface="Arial" pitchFamily="34" charset="0"/>
              <a:buChar char="•"/>
            </a:pPr>
            <a:r>
              <a:rPr lang="en-US" baseline="0" dirty="0" smtClean="0"/>
              <a:t>Stealing mail or looking through trash for bank statements and credit card bills</a:t>
            </a:r>
          </a:p>
          <a:p>
            <a:pPr marL="628650" lvl="1" indent="-171450" eaLnBrk="1" hangingPunct="1">
              <a:buFont typeface="Arial" pitchFamily="34" charset="0"/>
              <a:buChar char="•"/>
            </a:pPr>
            <a:r>
              <a:rPr lang="en-US" baseline="0" dirty="0" smtClean="0"/>
              <a:t>Posing as bank or credit card company representatives and tricking people into revealing sensitive information over the phone</a:t>
            </a:r>
          </a:p>
          <a:p>
            <a:pPr marL="628650" lvl="1" indent="-171450" eaLnBrk="1" hangingPunct="1">
              <a:buFont typeface="Arial" pitchFamily="34" charset="0"/>
              <a:buChar char="•"/>
            </a:pPr>
            <a:r>
              <a:rPr lang="en-US" baseline="0" dirty="0" smtClean="0"/>
              <a:t>Installing skimming devices on ATM machines that record information, such as account numbers and access codes</a:t>
            </a:r>
            <a:endParaRPr lang="en-US" dirty="0" smtClean="0"/>
          </a:p>
        </p:txBody>
      </p:sp>
    </p:spTree>
    <p:extLst>
      <p:ext uri="{BB962C8B-B14F-4D97-AF65-F5344CB8AC3E}">
        <p14:creationId xmlns:p14="http://schemas.microsoft.com/office/powerpoint/2010/main" val="28451944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itchFamily="34" charset="0"/>
              <a:buChar char="•"/>
            </a:pPr>
            <a:r>
              <a:rPr lang="en-US" baseline="0" dirty="0" smtClean="0"/>
              <a:t>Most Internet security packages can detect and prevent pharming attacks. The major Internet security packages—for example, McAfee and Norton—also offer phishing protection tools.</a:t>
            </a:r>
          </a:p>
          <a:p>
            <a:pPr marL="171450" lvl="0" indent="-171450">
              <a:buFont typeface="Arial" pitchFamily="34" charset="0"/>
              <a:buChar char="•"/>
            </a:pPr>
            <a:r>
              <a:rPr lang="en-US" baseline="0" dirty="0" smtClean="0"/>
              <a:t>When you have the Norton Toolbar displayed in your browser, you’re constantly informed about the legitimacy of the site you are visiting. </a:t>
            </a:r>
          </a:p>
        </p:txBody>
      </p:sp>
      <p:sp>
        <p:nvSpPr>
          <p:cNvPr id="4" name="Slide Number Placeholder 3"/>
          <p:cNvSpPr>
            <a:spLocks noGrp="1"/>
          </p:cNvSpPr>
          <p:nvPr>
            <p:ph type="sldNum" sz="quarter" idx="10"/>
          </p:nvPr>
        </p:nvSpPr>
        <p:spPr/>
        <p:txBody>
          <a:bodyPr/>
          <a:lstStyle/>
          <a:p>
            <a:fld id="{277E2621-405C-4F83-9120-2E9601611C17}" type="slidenum">
              <a:rPr lang="en-US" smtClean="0"/>
              <a:pPr/>
              <a:t>69</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1" baseline="0" dirty="0" smtClean="0"/>
              <a:t>Scareware</a:t>
            </a:r>
            <a:r>
              <a:rPr lang="en-US" baseline="0" dirty="0" smtClean="0"/>
              <a:t> is a type of malware that’s downloaded onto your computer and tries to convince you that your computer is infected with a virus or other type of malware. Pop-ups, banners, or other annoying types of messages will flash on your screen saying things like, “Your computer is infected with a virus! Immediate removal required.”</a:t>
            </a:r>
          </a:p>
          <a:p>
            <a:pPr marL="171450" indent="-171450">
              <a:buFont typeface="Arial" pitchFamily="34" charset="0"/>
              <a:buChar char="•"/>
            </a:pPr>
            <a:r>
              <a:rPr lang="en-US" baseline="0" dirty="0" smtClean="0"/>
              <a:t>You’re then directed to a website where you can buy fake removal or antivirus tools. </a:t>
            </a:r>
          </a:p>
          <a:p>
            <a:pPr marL="171450" indent="-171450">
              <a:buFont typeface="Arial" pitchFamily="34" charset="0"/>
              <a:buChar char="•"/>
            </a:pPr>
            <a:r>
              <a:rPr lang="en-US" baseline="0" dirty="0" smtClean="0"/>
              <a:t>Scareware is a social engineering technique because it uses people’s fear of computer viruses to convince them to part with their money.</a:t>
            </a:r>
          </a:p>
          <a:p>
            <a:pPr marL="0" indent="0">
              <a:buFont typeface="Arial" pitchFamily="34" charset="0"/>
              <a:buNone/>
            </a:pPr>
            <a:endParaRPr lang="en-US" baseline="0" dirty="0" smtClean="0"/>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277E2621-405C-4F83-9120-2E9601611C17}" type="slidenum">
              <a:rPr lang="en-US" smtClean="0"/>
              <a:pPr/>
              <a:t>70</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You should make sure that your computer sits on a flat, level surface, and if it’s a laptop or a tablet, you should carry it in a protective case.</a:t>
            </a:r>
          </a:p>
          <a:p>
            <a:pPr marL="171450" indent="-171450">
              <a:buFont typeface="Arial" pitchFamily="34" charset="0"/>
              <a:buChar char="•"/>
            </a:pPr>
            <a:r>
              <a:rPr lang="en-US" baseline="0" dirty="0" smtClean="0"/>
              <a:t>Don’t leave computing devices and phones in a car during especially hot or cold weather because components can be damaged by extreme temperatures.</a:t>
            </a:r>
          </a:p>
          <a:p>
            <a:pPr marL="171450" indent="-171450">
              <a:buFont typeface="Arial" pitchFamily="34" charset="0"/>
              <a:buChar char="•"/>
            </a:pPr>
            <a:r>
              <a:rPr lang="en-US" baseline="0" dirty="0" smtClean="0"/>
              <a:t>Chill mats are useful accessories for dissipating heat.</a:t>
            </a:r>
          </a:p>
          <a:p>
            <a:pPr marL="171450" indent="-171450">
              <a:buFont typeface="Arial" pitchFamily="34" charset="0"/>
              <a:buChar char="•"/>
            </a:pPr>
            <a:r>
              <a:rPr lang="en-US" baseline="0" dirty="0" smtClean="0"/>
              <a:t>Make sure that you place your desktop computer where the fan’s intake vents are unblocked.</a:t>
            </a:r>
          </a:p>
          <a:p>
            <a:pPr marL="171450" indent="-171450">
              <a:buFont typeface="Arial" pitchFamily="34" charset="0"/>
              <a:buChar char="•"/>
            </a:pPr>
            <a:r>
              <a:rPr lang="en-US" baseline="0" dirty="0" smtClean="0"/>
              <a:t>Keep the room in which your computer is located as clean as possible. </a:t>
            </a:r>
          </a:p>
          <a:p>
            <a:pPr marL="171450" indent="-171450">
              <a:buFont typeface="Arial" pitchFamily="34" charset="0"/>
              <a:buChar char="•"/>
            </a:pPr>
            <a:r>
              <a:rPr lang="en-US" baseline="0" dirty="0" smtClean="0"/>
              <a:t>Don’t consume food and beverages near your computer.</a:t>
            </a:r>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277E2621-405C-4F83-9120-2E9601611C17}" type="slidenum">
              <a:rPr lang="en-US" smtClean="0"/>
              <a:pPr/>
              <a:t>71</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Power surges occur when an electrical current is supplied in excess of normal voltage. Old or faulty wiring, downed power lines, malfunctions at electric company substations, and lightning strikes can all cause power surges.</a:t>
            </a:r>
          </a:p>
          <a:p>
            <a:pPr marL="171450" indent="-171450">
              <a:buFont typeface="Arial" pitchFamily="34" charset="0"/>
              <a:buChar char="•"/>
            </a:pPr>
            <a:r>
              <a:rPr lang="en-US" baseline="0" dirty="0" smtClean="0"/>
              <a:t>A </a:t>
            </a:r>
            <a:r>
              <a:rPr lang="en-US" i="1" baseline="0" dirty="0" smtClean="0"/>
              <a:t>surge protector </a:t>
            </a:r>
            <a:r>
              <a:rPr lang="en-US" baseline="0" dirty="0" smtClean="0"/>
              <a:t>is a device that protects your computer against power surges. </a:t>
            </a:r>
          </a:p>
          <a:p>
            <a:pPr marL="171450" indent="-171450">
              <a:buFont typeface="Arial" pitchFamily="34" charset="0"/>
              <a:buChar char="•"/>
            </a:pPr>
            <a:r>
              <a:rPr lang="en-US" baseline="0" dirty="0" smtClean="0"/>
              <a:t>You should replace your surge protectors every two – three years. After a major surge, the surge protector will no longer function and must be replaced.</a:t>
            </a:r>
          </a:p>
          <a:p>
            <a:pPr marL="171450" indent="-171450">
              <a:buFont typeface="Arial" pitchFamily="34" charset="0"/>
              <a:buChar char="•"/>
            </a:pPr>
            <a:r>
              <a:rPr lang="en-US" baseline="0" dirty="0" smtClean="0"/>
              <a:t>All electronic devices in the home that have solid-state components should be connected to a surge protector. A </a:t>
            </a:r>
            <a:r>
              <a:rPr lang="en-US" i="1" baseline="0" dirty="0" smtClean="0"/>
              <a:t>whole-house surge protector</a:t>
            </a:r>
            <a:r>
              <a:rPr lang="en-US" i="0" baseline="0" dirty="0" smtClean="0"/>
              <a:t> </a:t>
            </a:r>
            <a:r>
              <a:rPr lang="en-US" baseline="0" dirty="0" smtClean="0"/>
              <a:t>protect all electrical devices in the house.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72</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Because they’re portable, laptops, tablets, and smartphones are easy targets for thieves. You have four main security concerns with mobile devices:</a:t>
            </a:r>
          </a:p>
          <a:p>
            <a:pPr marL="628650" lvl="1" indent="-171450">
              <a:buFont typeface="Arial" pitchFamily="34" charset="0"/>
              <a:buChar char="•"/>
            </a:pPr>
            <a:r>
              <a:rPr lang="en-US" baseline="0" dirty="0" smtClean="0"/>
              <a:t>Keeping them from being stolen</a:t>
            </a:r>
          </a:p>
          <a:p>
            <a:pPr marL="628650" lvl="1" indent="-171450">
              <a:buFont typeface="Arial" pitchFamily="34" charset="0"/>
              <a:buChar char="•"/>
            </a:pPr>
            <a:r>
              <a:rPr lang="en-US" baseline="0" dirty="0" smtClean="0"/>
              <a:t>Keeping data secure in case they are stolen</a:t>
            </a:r>
          </a:p>
          <a:p>
            <a:pPr marL="628650" lvl="1" indent="-171450">
              <a:buFont typeface="Arial" pitchFamily="34" charset="0"/>
              <a:buChar char="•"/>
            </a:pPr>
            <a:r>
              <a:rPr lang="en-US" baseline="0" dirty="0" smtClean="0"/>
              <a:t>Finding a device if it is stolen</a:t>
            </a:r>
          </a:p>
          <a:p>
            <a:pPr marL="628650" lvl="1" indent="-171450">
              <a:buFont typeface="Arial" pitchFamily="34" charset="0"/>
              <a:buChar char="•"/>
            </a:pPr>
            <a:r>
              <a:rPr lang="en-US" baseline="0" dirty="0" smtClean="0"/>
              <a:t>Remotely recovering and wiping data off a stolen device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73</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Motion alarm software is a good inexpensive theft deterrent. Free software such as LAlarm is effective for laptops. Apps such as Motion Alarm and Alarmomatic help secure your iPad or iPhone. </a:t>
            </a:r>
          </a:p>
          <a:p>
            <a:pPr marL="171450" indent="-171450">
              <a:buFont typeface="Arial" pitchFamily="34" charset="0"/>
              <a:buChar char="•"/>
            </a:pPr>
            <a:r>
              <a:rPr lang="en-US" baseline="0" dirty="0" smtClean="0"/>
              <a:t>Alarm software detects motion, like your device being picked up, then sets off an ear-piercing alarm until you enter the disable code.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74</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Encrypting the data on your mobile device can make it extremely difficult for thieves to obtain sensitive data from your stolen equipment. Encryption involves transforming your data using an algorithm that can only be unlocked by a secure code (or key). </a:t>
            </a:r>
          </a:p>
          <a:p>
            <a:pPr marL="171450" indent="-171450">
              <a:buFont typeface="Arial" pitchFamily="34" charset="0"/>
              <a:buChar char="•"/>
            </a:pPr>
            <a:r>
              <a:rPr lang="en-US" baseline="0" dirty="0" smtClean="0"/>
              <a:t>Safe is an app that provides 256-bit encryption for data on your iPhone or iPad. If your password is not entered, no one can access the data and images on your iPhone or iPad. Mobile </a:t>
            </a:r>
            <a:r>
              <a:rPr lang="en-US" baseline="0" dirty="0" err="1" smtClean="0"/>
              <a:t>StrongBox</a:t>
            </a:r>
            <a:r>
              <a:rPr lang="en-US" baseline="0" dirty="0" smtClean="0"/>
              <a:t> is a similar app for Android devices. </a:t>
            </a:r>
          </a:p>
          <a:p>
            <a:pPr marL="171450" indent="-171450">
              <a:buFont typeface="Arial" pitchFamily="34" charset="0"/>
              <a:buChar char="•"/>
            </a:pPr>
            <a:r>
              <a:rPr lang="en-US" baseline="0" dirty="0" err="1" smtClean="0"/>
              <a:t>SensiGuard</a:t>
            </a:r>
            <a:r>
              <a:rPr lang="en-US" baseline="0" dirty="0" smtClean="0"/>
              <a:t> and SafeHouse are available for laptops to provide encryption for files or hard drives.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75</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Tracking software such as Computrace LoJack for Laptops, PC PhoneHome, and </a:t>
            </a:r>
            <a:r>
              <a:rPr lang="en-US" baseline="0" dirty="0" err="1" smtClean="0"/>
              <a:t>MacPhoneHome</a:t>
            </a:r>
            <a:r>
              <a:rPr lang="en-US" baseline="0" dirty="0" smtClean="0"/>
              <a:t> enables your computer to alert authorities to the its location if it is stolen. </a:t>
            </a:r>
            <a:r>
              <a:rPr lang="en-US" baseline="0" dirty="0" err="1" smtClean="0"/>
              <a:t>iHound</a:t>
            </a:r>
            <a:r>
              <a:rPr lang="en-US" baseline="0" dirty="0" smtClean="0"/>
              <a:t> is an app for Android and </a:t>
            </a:r>
            <a:r>
              <a:rPr lang="en-US" baseline="0" dirty="0" err="1" smtClean="0"/>
              <a:t>iOS</a:t>
            </a:r>
            <a:r>
              <a:rPr lang="en-US" baseline="0" dirty="0" smtClean="0"/>
              <a:t> devices.</a:t>
            </a:r>
          </a:p>
          <a:p>
            <a:pPr marL="171450" indent="-171450">
              <a:buFont typeface="Arial" pitchFamily="34" charset="0"/>
              <a:buChar char="•"/>
            </a:pPr>
            <a:r>
              <a:rPr lang="en-US" baseline="0" dirty="0" smtClean="0"/>
              <a:t>In the event that your laptop can’t be recovered, software packages are available that provide for remote recovery and deletion of files. </a:t>
            </a:r>
            <a:r>
              <a:rPr lang="en-US" baseline="0" dirty="0" err="1" smtClean="0"/>
              <a:t>LoJack</a:t>
            </a:r>
            <a:r>
              <a:rPr lang="en-US" baseline="0" dirty="0" smtClean="0"/>
              <a:t> for Laptops has these features and allows you to lock your device to keep the thieves from accessing it or remotely wipe its contents by deleting all your data from your laptop.</a:t>
            </a:r>
          </a:p>
          <a:p>
            <a:pPr marL="171450" indent="-171450">
              <a:buFont typeface="Arial" pitchFamily="34" charset="0"/>
              <a:buChar char="•"/>
            </a:pPr>
            <a:endParaRPr lang="en-US" baseline="0" dirty="0" smtClean="0"/>
          </a:p>
          <a:p>
            <a:pPr marL="171450"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277E2621-405C-4F83-9120-2E9601611C17}" type="slidenum">
              <a:rPr lang="en-US" smtClean="0"/>
              <a:pPr/>
              <a:t>76</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For all </a:t>
            </a:r>
            <a:r>
              <a:rPr lang="en-US" baseline="0" dirty="0" err="1" smtClean="0"/>
              <a:t>iOS</a:t>
            </a:r>
            <a:r>
              <a:rPr lang="en-US" baseline="0" dirty="0" smtClean="0"/>
              <a:t> devices, Apple offers the Find My iPhone service. Enabling this service provides you with numerous tools that can assist in recovering and protecting your devices. </a:t>
            </a:r>
          </a:p>
          <a:p>
            <a:pPr marL="171450" indent="-171450">
              <a:buFont typeface="Arial" pitchFamily="34" charset="0"/>
              <a:buChar char="•"/>
            </a:pPr>
            <a:r>
              <a:rPr lang="en-US" baseline="0" dirty="0" smtClean="0"/>
              <a:t>If you forget where you left your iPad just sign in with your Apple ID at the iCloud website to see a map showing the location of your iPad. You can remotely send a message to be displayed on your lost device so that someone who finds it will know what to do. If you can’t recover the device, you can remotely password lock it or wipe all the data.</a:t>
            </a:r>
          </a:p>
        </p:txBody>
      </p:sp>
      <p:sp>
        <p:nvSpPr>
          <p:cNvPr id="4" name="Slide Number Placeholder 3"/>
          <p:cNvSpPr>
            <a:spLocks noGrp="1"/>
          </p:cNvSpPr>
          <p:nvPr>
            <p:ph type="sldNum" sz="quarter" idx="10"/>
          </p:nvPr>
        </p:nvSpPr>
        <p:spPr/>
        <p:txBody>
          <a:bodyPr/>
          <a:lstStyle/>
          <a:p>
            <a:fld id="{277E2621-405C-4F83-9120-2E9601611C17}" type="slidenum">
              <a:rPr lang="en-US" smtClean="0"/>
              <a:pPr/>
              <a:t>77</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aseline="0" dirty="0" smtClean="0"/>
              <a:t>The checklist shown is a guide to ensure you haven’t missed any critical aspects of security. If you’ve addressed all these issues, then you can feel reasonably confident that your digital data and devices are secure.</a:t>
            </a:r>
          </a:p>
        </p:txBody>
      </p:sp>
      <p:sp>
        <p:nvSpPr>
          <p:cNvPr id="4" name="Slide Number Placeholder 3"/>
          <p:cNvSpPr>
            <a:spLocks noGrp="1"/>
          </p:cNvSpPr>
          <p:nvPr>
            <p:ph type="sldNum" sz="quarter" idx="10"/>
          </p:nvPr>
        </p:nvSpPr>
        <p:spPr/>
        <p:txBody>
          <a:bodyPr/>
          <a:lstStyle/>
          <a:p>
            <a:fld id="{277E2621-405C-4F83-9120-2E9601611C17}" type="slidenum">
              <a:rPr lang="en-US" smtClean="0"/>
              <a:pPr/>
              <a:t>78</a:t>
            </a:fld>
            <a:endParaRPr lang="en-US" dirty="0"/>
          </a:p>
        </p:txBody>
      </p:sp>
    </p:spTree>
    <p:extLst>
      <p:ext uri="{BB962C8B-B14F-4D97-AF65-F5344CB8AC3E}">
        <p14:creationId xmlns:p14="http://schemas.microsoft.com/office/powerpoint/2010/main" val="153447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p:spPr>
        <p:txBody>
          <a:bodyPr/>
          <a:lstStyle/>
          <a:p>
            <a:fld id="{7205BCCC-75AC-4F1E-88AE-2478769F9404}" type="slidenum">
              <a:rPr lang="en-US" smtClean="0"/>
              <a:pPr/>
              <a:t>7</a:t>
            </a:fld>
            <a:endParaRPr lang="en-US" dirty="0" smtClean="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smtClean="0"/>
              <a:t>Although theft</a:t>
            </a:r>
            <a:r>
              <a:rPr lang="en-US" baseline="0" dirty="0" smtClean="0"/>
              <a:t> of computer equipment is not classified as cybercrime (it is considered larceny), the theft of tablets, cell phones, notebook computers, and other portable computing devices is on the rise.</a:t>
            </a:r>
          </a:p>
          <a:p>
            <a:pPr marL="171450" indent="-171450" eaLnBrk="1" hangingPunct="1">
              <a:buFont typeface="Arial" pitchFamily="34" charset="0"/>
              <a:buChar char="•"/>
            </a:pPr>
            <a:r>
              <a:rPr lang="en-US" baseline="0" dirty="0" smtClean="0"/>
              <a:t>The resale value for used electronic equipment is high, and the equipment can be easily sold online.</a:t>
            </a:r>
            <a:endParaRPr lang="en-US" dirty="0" smtClean="0"/>
          </a:p>
        </p:txBody>
      </p:sp>
    </p:spTree>
    <p:extLst>
      <p:ext uri="{BB962C8B-B14F-4D97-AF65-F5344CB8AC3E}">
        <p14:creationId xmlns:p14="http://schemas.microsoft.com/office/powerpoint/2010/main" val="492930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Cybercrime is any type of crime perpetrated via a computer or a website.  Major types of cybercrime are identity theft, credit card fraud, computer viruses, illegal access of computer systems, and auction fraud. Cybercriminals use computers, the Internet, and computer networks to commit their crimes.</a:t>
            </a:r>
          </a:p>
          <a:p>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79</a:t>
            </a:fld>
            <a:endParaRPr lang="en-US" dirty="0"/>
          </a:p>
        </p:txBody>
      </p:sp>
    </p:spTree>
    <p:extLst>
      <p:ext uri="{BB962C8B-B14F-4D97-AF65-F5344CB8AC3E}">
        <p14:creationId xmlns:p14="http://schemas.microsoft.com/office/powerpoint/2010/main" val="31628439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80</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A computer virus is a program that attaches itself to another program and attempts to spread to other computers when files are exchanged. Computer viruses can be grouped into six categories: (1) boot-sector viruses, (2) logic bombs and time bombs, (3) worms, (4) scripts and macro viruses, (5) e-mail viruses, and (6) encryption viruses. Once run, viruses perform their malicious duties in the background and are often invisible to the user.</a:t>
            </a:r>
          </a:p>
        </p:txBody>
      </p:sp>
    </p:spTree>
    <p:extLst>
      <p:ext uri="{BB962C8B-B14F-4D97-AF65-F5344CB8AC3E}">
        <p14:creationId xmlns:p14="http://schemas.microsoft.com/office/powerpoint/2010/main" val="33537969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81</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The best defense against viruses is to install antivirus software. You should update the software on a regular basis and configure it to examine all e-mail</a:t>
            </a:r>
          </a:p>
          <a:p>
            <a:r>
              <a:rPr lang="en-US" sz="1200" kern="1200" dirty="0" smtClean="0">
                <a:solidFill>
                  <a:schemeClr val="tx1"/>
                </a:solidFill>
                <a:effectLst/>
                <a:latin typeface="+mn-lt"/>
                <a:ea typeface="+mn-ea"/>
                <a:cs typeface="+mn-cs"/>
              </a:rPr>
              <a:t>attachments for viruses. You should periodically run a complete virus scan on your computer to ensure that no viruses have made it onto your hard drive.</a:t>
            </a:r>
          </a:p>
        </p:txBody>
      </p:sp>
    </p:spTree>
    <p:extLst>
      <p:ext uri="{BB962C8B-B14F-4D97-AF65-F5344CB8AC3E}">
        <p14:creationId xmlns:p14="http://schemas.microsoft.com/office/powerpoint/2010/main" val="3534900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82</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A hacker is defined as anyone who breaks into a computer system unlawfully. Hackers can use software to break into almost any computer connected to the Internet, unless proper precautions are taken. Once hackers gain access to a computer, they can potentially (1) steal personal or other important information, (2) damage and destroy data, or (3) use the computer to attack other computers.</a:t>
            </a:r>
          </a:p>
        </p:txBody>
      </p:sp>
    </p:spTree>
    <p:extLst>
      <p:ext uri="{BB962C8B-B14F-4D97-AF65-F5344CB8AC3E}">
        <p14:creationId xmlns:p14="http://schemas.microsoft.com/office/powerpoint/2010/main" val="15324663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83</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Firewalls are software programs or hardware devices designed to keep computers safe from hackers. By using a personal firewall, you can close</a:t>
            </a:r>
          </a:p>
          <a:p>
            <a:r>
              <a:rPr lang="en-US" sz="1200" kern="1200" dirty="0" smtClean="0">
                <a:solidFill>
                  <a:schemeClr val="tx1"/>
                </a:solidFill>
                <a:effectLst/>
                <a:latin typeface="+mn-lt"/>
                <a:ea typeface="+mn-ea"/>
                <a:cs typeface="+mn-cs"/>
              </a:rPr>
              <a:t>to invaders open logical ports and potentially make your computer invisible to other computers on the Internet.</a:t>
            </a:r>
          </a:p>
        </p:txBody>
      </p:sp>
    </p:spTree>
    <p:extLst>
      <p:ext uri="{BB962C8B-B14F-4D97-AF65-F5344CB8AC3E}">
        <p14:creationId xmlns:p14="http://schemas.microsoft.com/office/powerpoint/2010/main" val="37468928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84</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Secure passwords contain a mixture of upper- and lowercase letters, numbers, and symbols and are at least 14 characters long. Passwords should not contain words that are in the dictionary or easy-to-guess personal information, like your pet’s name. Online password checkers can be used to evaluate the strength of your passwords. Utilities built into web browsers and Internet security software can be used to manage your passwords and alleviate the need to remember numerous complex passwords.</a:t>
            </a:r>
          </a:p>
        </p:txBody>
      </p:sp>
    </p:spTree>
    <p:extLst>
      <p:ext uri="{BB962C8B-B14F-4D97-AF65-F5344CB8AC3E}">
        <p14:creationId xmlns:p14="http://schemas.microsoft.com/office/powerpoint/2010/main" val="16514807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85</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The current versions of popular browsers include tools, such as Google Chrome’s Incognito feature, that hide your surfing activities by not recording</a:t>
            </a:r>
          </a:p>
          <a:p>
            <a:r>
              <a:rPr lang="en-US" sz="1200" kern="1200" dirty="0" smtClean="0">
                <a:solidFill>
                  <a:schemeClr val="tx1"/>
                </a:solidFill>
                <a:effectLst/>
                <a:latin typeface="+mn-lt"/>
                <a:ea typeface="+mn-ea"/>
                <a:cs typeface="+mn-cs"/>
              </a:rPr>
              <a:t>websites that you visit or files that you download in your browser’s history files.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Biometric authentication devices use a physical attribute that is not easily duplicated to control access to data files or computing devices. Some laptops and smartphones today feature fingerprint readers and facial-recognition software to control access.</a:t>
            </a:r>
          </a:p>
        </p:txBody>
      </p:sp>
    </p:spTree>
    <p:extLst>
      <p:ext uri="{BB962C8B-B14F-4D97-AF65-F5344CB8AC3E}">
        <p14:creationId xmlns:p14="http://schemas.microsoft.com/office/powerpoint/2010/main" val="15400894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86</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The web is filled with annoyances such as spam, pop-ups, cookies, spyware, and scams such as phishing that make surfing the web frustrating and sometimes dangerous. Installing anti-malware software tools helps to prevent, detect, and/or reduce spam, adware, and spyware.</a:t>
            </a:r>
          </a:p>
        </p:txBody>
      </p:sp>
    </p:spTree>
    <p:extLst>
      <p:ext uri="{BB962C8B-B14F-4D97-AF65-F5344CB8AC3E}">
        <p14:creationId xmlns:p14="http://schemas.microsoft.com/office/powerpoint/2010/main" val="21778462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87</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Data files you</a:t>
            </a:r>
            <a:r>
              <a:rPr lang="en-US" sz="1200" kern="1200" baseline="0" dirty="0" smtClean="0">
                <a:solidFill>
                  <a:schemeClr val="tx1"/>
                </a:solidFill>
                <a:effectLst/>
                <a:latin typeface="+mn-lt"/>
                <a:ea typeface="+mn-ea"/>
                <a:cs typeface="+mn-cs"/>
              </a:rPr>
              <a:t> create or purchase</a:t>
            </a:r>
            <a:r>
              <a:rPr lang="en-US" sz="1200" kern="1200" dirty="0" smtClean="0">
                <a:solidFill>
                  <a:schemeClr val="tx1"/>
                </a:solidFill>
                <a:effectLst/>
                <a:latin typeface="+mn-lt"/>
                <a:ea typeface="+mn-ea"/>
                <a:cs typeface="+mn-cs"/>
              </a:rPr>
              <a:t> need to be backed up in case they’re deleted or damaged. Application software may need to be reinstalled if files are damaged, so backups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must be maintained. An incremental backup means only files that have changed or been created since the last backup will be backed up. Image backups copy all system, application, and data files regardless of whether they changed since the last backup. Websites such as </a:t>
            </a:r>
            <a:r>
              <a:rPr lang="en-US" sz="1200" kern="1200" dirty="0" err="1" smtClean="0">
                <a:solidFill>
                  <a:schemeClr val="tx1"/>
                </a:solidFill>
                <a:effectLst/>
                <a:latin typeface="+mn-lt"/>
                <a:ea typeface="+mn-ea"/>
                <a:cs typeface="+mn-cs"/>
              </a:rPr>
              <a:t>ADrive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OneDrive</a:t>
            </a:r>
            <a:r>
              <a:rPr lang="en-US" sz="1200" kern="1200" dirty="0" smtClean="0">
                <a:solidFill>
                  <a:schemeClr val="tx1"/>
                </a:solidFill>
                <a:effectLst/>
                <a:latin typeface="+mn-lt"/>
                <a:ea typeface="+mn-ea"/>
                <a:cs typeface="+mn-cs"/>
              </a:rPr>
              <a:t> are great for backing up individual files. External hard drives are popular choices for holding image backups, as are online storage sites.</a:t>
            </a:r>
          </a:p>
        </p:txBody>
      </p:sp>
    </p:spTree>
    <p:extLst>
      <p:ext uri="{BB962C8B-B14F-4D97-AF65-F5344CB8AC3E}">
        <p14:creationId xmlns:p14="http://schemas.microsoft.com/office/powerpoint/2010/main" val="18794318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88</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Social engineering schemes use human interaction, deception, and trickery to fool people into revealing sensitive information. Phishing schemes usually involve e-mails that direct the unwary to a website that appears to be legitimate, such as a bank site, but that is specifically designed to capture personal information for committing fraud. To avoid phishing scams, you should never reply directly to any e-mail asking you for personal information and never click on a link in an e-mail to go to a website. Don’t fall for </a:t>
            </a:r>
            <a:r>
              <a:rPr lang="en-US" sz="1200" kern="1200" dirty="0" err="1" smtClean="0">
                <a:solidFill>
                  <a:schemeClr val="tx1"/>
                </a:solidFill>
                <a:effectLst/>
                <a:latin typeface="+mn-lt"/>
                <a:ea typeface="+mn-ea"/>
                <a:cs typeface="+mn-cs"/>
              </a:rPr>
              <a:t>scareware</a:t>
            </a:r>
            <a:r>
              <a:rPr lang="en-US" sz="1200" kern="1200" dirty="0" smtClean="0">
                <a:solidFill>
                  <a:schemeClr val="tx1"/>
                </a:solidFill>
                <a:effectLst/>
                <a:latin typeface="+mn-lt"/>
                <a:ea typeface="+mn-ea"/>
                <a:cs typeface="+mn-cs"/>
              </a:rPr>
              <a:t> scams that attempt to frighten you by pretending there is something wrong with your computer.</a:t>
            </a:r>
          </a:p>
        </p:txBody>
      </p:sp>
    </p:spTree>
    <p:extLst>
      <p:ext uri="{BB962C8B-B14F-4D97-AF65-F5344CB8AC3E}">
        <p14:creationId xmlns:p14="http://schemas.microsoft.com/office/powerpoint/2010/main" val="379665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A computer </a:t>
            </a:r>
            <a:r>
              <a:rPr lang="en-US" sz="1200" b="0" i="1" u="none" strike="noStrike" kern="1200" dirty="0" smtClean="0">
                <a:solidFill>
                  <a:schemeClr val="tx1"/>
                </a:solidFill>
                <a:effectLst/>
                <a:latin typeface="+mn-lt"/>
                <a:ea typeface="+mn-ea"/>
                <a:cs typeface="+mn-cs"/>
              </a:rPr>
              <a:t>virus</a:t>
            </a:r>
            <a:r>
              <a:rPr lang="en-US" sz="1200" b="0" kern="1200" dirty="0" smtClean="0">
                <a:solidFill>
                  <a:schemeClr val="tx1"/>
                </a:solidFill>
                <a:effectLst/>
                <a:latin typeface="+mn-lt"/>
                <a:ea typeface="+mn-ea"/>
                <a:cs typeface="+mn-cs"/>
              </a:rPr>
              <a:t> is a computer program that attaches itself to another computer program and attempts to spread to other computers when files are exchanged.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Creating and disseminating computer viruses is one of the most widespread types of cybercrimes. Many viruses are now designed to gather sensitive information such as credit card numbers.</a:t>
            </a:r>
            <a:r>
              <a:rPr lang="en-US" sz="1200" b="0" kern="1200" baseline="0" dirty="0" smtClean="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Viruses are not just limited to computes; Smartphones, tablet computers, and other devices can be infected with viruses.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Even Apple users needs to worry about viruses. As the OS X and iOS operating systems have gained market share, the number of virus attacks is on the rise.</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8</a:t>
            </a:fld>
            <a:endParaRPr lang="en-US" dirty="0"/>
          </a:p>
        </p:txBody>
      </p:sp>
    </p:spTree>
    <p:extLst>
      <p:ext uri="{BB962C8B-B14F-4D97-AF65-F5344CB8AC3E}">
        <p14:creationId xmlns:p14="http://schemas.microsoft.com/office/powerpoint/2010/main" val="14325101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EF89497E-1411-4CF5-82F9-A814C574849B}" type="slidenum">
              <a:rPr lang="en-US"/>
              <a:pPr/>
              <a:t>89</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Computing devices should be kept in clean environments free from dust and other particulates and should not be exposed to extreme temperatures. You should protect all electronic devices from power surges by using surge protectors, which will protect them from most electrical surges that could damage the devices. Mobile devices can be protected from theft by installing software that will (1) set off an alarm if the computer is moved; (2) help recover the computer, if stolen, by reporting the computer’s whereabouts when it is connected to the Internet; and/or (3) allow you to lock or wipe the contents remotely.</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912253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ChangeArrowheads="1" noTextEdit="1"/>
          </p:cNvSpPr>
          <p:nvPr>
            <p:ph type="sldImg"/>
          </p:nvPr>
        </p:nvSpPr>
        <p:spPr>
          <a:xfrm>
            <a:off x="1150938" y="692150"/>
            <a:ext cx="4556125" cy="3416300"/>
          </a:xfrm>
          <a:ln/>
        </p:spPr>
      </p:sp>
      <p:sp>
        <p:nvSpPr>
          <p:cNvPr id="14643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527577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defTabSz="914400" rtl="0" eaLnBrk="1" latinLnBrk="0" hangingPunct="1">
              <a:spcBef>
                <a:spcPct val="0"/>
              </a:spcBef>
              <a:buNone/>
              <a:defRPr lang="en-US" sz="4400" kern="1200" dirty="0">
                <a:solidFill>
                  <a:srgbClr val="2F4578"/>
                </a:solidFill>
                <a:effectLst>
                  <a:outerShdw blurRad="38100" dist="38100" dir="2700000" algn="tl">
                    <a:srgbClr val="000000">
                      <a:alpha val="43137"/>
                    </a:srgbClr>
                  </a:outerShdw>
                </a:effectLst>
                <a:latin typeface="Arial" pitchFamily="34" charset="0"/>
                <a:ea typeface="+mj-ea"/>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r>
              <a:rPr lang="en-US" smtClean="0"/>
              <a:t>Copyright © 2015 Pearson Education, Inc.</a:t>
            </a:r>
            <a:endParaRPr lang="en-US" dirty="0"/>
          </a:p>
        </p:txBody>
      </p:sp>
      <p:sp>
        <p:nvSpPr>
          <p:cNvPr id="6" name="Slide Number Placeholder 5"/>
          <p:cNvSpPr>
            <a:spLocks noGrp="1"/>
          </p:cNvSpPr>
          <p:nvPr>
            <p:ph type="sldNum" sz="quarter" idx="12"/>
          </p:nvPr>
        </p:nvSpPr>
        <p:spPr/>
        <p:txBody>
          <a:bodyPr/>
          <a:lstStyle/>
          <a:p>
            <a:fld id="{3C5A0288-DE65-4327-81AA-3D0ED474C7D0}" type="slidenum">
              <a:rPr lang="en-US" smtClean="0"/>
              <a:pPr/>
              <a:t>‹#›</a:t>
            </a:fld>
            <a:endParaRPr lang="en-US" dirty="0"/>
          </a:p>
        </p:txBody>
      </p:sp>
    </p:spTree>
    <p:extLst>
      <p:ext uri="{BB962C8B-B14F-4D97-AF65-F5344CB8AC3E}">
        <p14:creationId xmlns:p14="http://schemas.microsoft.com/office/powerpoint/2010/main" val="18978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smtClean="0"/>
              <a:t>Copyright © 2015 Pearson Education, Inc.</a:t>
            </a:r>
            <a:endParaRPr lang="en-US" dirty="0"/>
          </a:p>
        </p:txBody>
      </p:sp>
      <p:sp>
        <p:nvSpPr>
          <p:cNvPr id="6" name="Slide Number Placeholder 5"/>
          <p:cNvSpPr>
            <a:spLocks noGrp="1"/>
          </p:cNvSpPr>
          <p:nvPr>
            <p:ph type="sldNum" sz="quarter" idx="12"/>
          </p:nvPr>
        </p:nvSpPr>
        <p:spPr/>
        <p:txBody>
          <a:bodyPr/>
          <a:lstStyle/>
          <a:p>
            <a:fld id="{3C5A0288-DE65-4327-81AA-3D0ED474C7D0}" type="slidenum">
              <a:rPr lang="en-US" smtClean="0"/>
              <a:pPr/>
              <a:t>‹#›</a:t>
            </a:fld>
            <a:endParaRPr lang="en-US" dirty="0"/>
          </a:p>
        </p:txBody>
      </p:sp>
    </p:spTree>
    <p:extLst>
      <p:ext uri="{BB962C8B-B14F-4D97-AF65-F5344CB8AC3E}">
        <p14:creationId xmlns:p14="http://schemas.microsoft.com/office/powerpoint/2010/main" val="100754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7"/>
          <p:cNvSpPr>
            <a:spLocks noGrp="1"/>
          </p:cNvSpPr>
          <p:nvPr>
            <p:ph type="ftr" sz="quarter" idx="11"/>
          </p:nvPr>
        </p:nvSpPr>
        <p:spPr>
          <a:xfrm>
            <a:off x="533400" y="6400800"/>
            <a:ext cx="6400800" cy="274320"/>
          </a:xfrm>
        </p:spPr>
        <p:txBody>
          <a:bodyPr/>
          <a:lstStyle/>
          <a:p>
            <a:r>
              <a:rPr lang="en-US" smtClean="0"/>
              <a:t>Copyright © 2015 Pearson Education, Inc.</a:t>
            </a:r>
            <a:endParaRPr lang="en-US" dirty="0"/>
          </a:p>
        </p:txBody>
      </p:sp>
      <p:sp>
        <p:nvSpPr>
          <p:cNvPr id="8" name="Slide Number Placeholder 8"/>
          <p:cNvSpPr>
            <a:spLocks noGrp="1"/>
          </p:cNvSpPr>
          <p:nvPr>
            <p:ph type="sldNum" sz="quarter" idx="12"/>
          </p:nvPr>
        </p:nvSpPr>
        <p:spPr>
          <a:xfrm>
            <a:off x="7315200" y="6400800"/>
            <a:ext cx="1371600" cy="274320"/>
          </a:xfrm>
        </p:spPr>
        <p:txBody>
          <a:bodyPr/>
          <a:lstStyle/>
          <a:p>
            <a:fld id="{3C5A0288-DE65-4327-81AA-3D0ED474C7D0}"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8382000" cy="1066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533400" y="6571120"/>
            <a:ext cx="6400800" cy="274320"/>
          </a:xfrm>
          <a:prstGeom prst="rect">
            <a:avLst/>
          </a:prstGeom>
        </p:spPr>
        <p:txBody>
          <a:bodyPr vert="horz" lIns="91440" tIns="45720" rIns="91440" bIns="45720" rtlCol="0" anchor="ctr"/>
          <a:lstStyle>
            <a:lvl1pPr algn="l">
              <a:defRPr sz="1200">
                <a:solidFill>
                  <a:schemeClr val="bg1"/>
                </a:solidFill>
                <a:latin typeface="+mj-lt"/>
                <a:cs typeface="Arial" pitchFamily="34" charset="0"/>
              </a:defRPr>
            </a:lvl1pPr>
          </a:lstStyle>
          <a:p>
            <a:r>
              <a:rPr lang="en-US" smtClean="0"/>
              <a:t>Copyright © 2015 Pearson Education, Inc.</a:t>
            </a:r>
            <a:endParaRPr lang="en-US" dirty="0"/>
          </a:p>
        </p:txBody>
      </p:sp>
      <p:sp>
        <p:nvSpPr>
          <p:cNvPr id="6" name="Slide Number Placeholder 5"/>
          <p:cNvSpPr>
            <a:spLocks noGrp="1"/>
          </p:cNvSpPr>
          <p:nvPr>
            <p:ph type="sldNum" sz="quarter" idx="4"/>
          </p:nvPr>
        </p:nvSpPr>
        <p:spPr>
          <a:xfrm>
            <a:off x="7315200" y="6583680"/>
            <a:ext cx="1371600" cy="274320"/>
          </a:xfrm>
          <a:prstGeom prst="rect">
            <a:avLst/>
          </a:prstGeom>
        </p:spPr>
        <p:txBody>
          <a:bodyPr vert="horz" lIns="91440" tIns="45720" rIns="91440" bIns="45720" rtlCol="0" anchor="ctr"/>
          <a:lstStyle>
            <a:lvl1pPr algn="r">
              <a:defRPr sz="1400">
                <a:solidFill>
                  <a:schemeClr val="bg1"/>
                </a:solidFill>
                <a:latin typeface="Arial" pitchFamily="34" charset="0"/>
                <a:cs typeface="Arial" pitchFamily="34" charset="0"/>
              </a:defRPr>
            </a:lvl1pPr>
          </a:lstStyle>
          <a:p>
            <a:fld id="{3C5A0288-DE65-4327-81AA-3D0ED474C7D0}" type="slidenum">
              <a:rPr lang="en-US" smtClean="0"/>
              <a:pPr/>
              <a:t>‹#›</a:t>
            </a:fld>
            <a:endParaRPr lang="en-US" dirty="0"/>
          </a:p>
        </p:txBody>
      </p:sp>
    </p:spTree>
    <p:extLst>
      <p:ext uri="{BB962C8B-B14F-4D97-AF65-F5344CB8AC3E}">
        <p14:creationId xmlns:p14="http://schemas.microsoft.com/office/powerpoint/2010/main" val="1967678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4400" kern="1200">
          <a:solidFill>
            <a:srgbClr val="2F4578"/>
          </a:solidFill>
          <a:effectLst>
            <a:outerShdw blurRad="38100" dist="38100" dir="2700000" algn="tl">
              <a:srgbClr val="000000">
                <a:alpha val="43137"/>
              </a:srgbClr>
            </a:outerShdw>
          </a:effectLst>
          <a:latin typeface="Arial" pitchFamily="34" charset="0"/>
          <a:ea typeface="+mj-ea"/>
          <a:cs typeface="Arial" pitchFamily="34" charset="0"/>
        </a:defRPr>
      </a:lvl1pPr>
    </p:titleStyle>
    <p:bodyStyle>
      <a:lvl1pPr marL="342900" indent="-342900" algn="l" defTabSz="914400" rtl="0" eaLnBrk="1" latinLnBrk="0" hangingPunct="1">
        <a:lnSpc>
          <a:spcPct val="114000"/>
        </a:lnSpc>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14000"/>
        </a:lnSpc>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14000"/>
        </a:lnSpc>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14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14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8483" name="Rectangle 3"/>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2" tx1="lt1" bg2="dk1" tx2="lt2" accent1="accent1" accent2="accent2" accent3="accent3" accent4="accent4" accent5="accent5" accent6="accent6" hlink="hlink" folHlink="folHlink"/>
  <p:sldLayoutIdLst>
    <p:sldLayoutId id="214748365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9pPr>
    </p:titleStyle>
    <p:bodyStyle>
      <a:lvl1pPr marL="342900" indent="-342900" algn="l" rtl="0" eaLnBrk="0" fontAlgn="base" hangingPunct="0">
        <a:spcBef>
          <a:spcPct val="20000"/>
        </a:spcBef>
        <a:spcAft>
          <a:spcPct val="0"/>
        </a:spcAft>
        <a:buClr>
          <a:schemeClr val="bg1"/>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bg1"/>
        </a:buClr>
        <a:buSzPct val="65000"/>
        <a:buFont typeface="Wingdings" pitchFamily="2" charset="2"/>
        <a:buChar char="n"/>
        <a:defRPr sz="2800">
          <a:solidFill>
            <a:schemeClr val="tx1"/>
          </a:solidFill>
          <a:effectLst>
            <a:outerShdw blurRad="38100" dist="38100" dir="2700000" algn="tl">
              <a:srgbClr val="000000"/>
            </a:outerShdw>
          </a:effectLst>
          <a:latin typeface="+mn-lt"/>
          <a:cs typeface="+mn-cs"/>
        </a:defRPr>
      </a:lvl2pPr>
      <a:lvl3pPr marL="1143000" indent="-228600" algn="l" rtl="0" eaLnBrk="0" fontAlgn="base" hangingPunct="0">
        <a:spcBef>
          <a:spcPct val="20000"/>
        </a:spcBef>
        <a:spcAft>
          <a:spcPct val="0"/>
        </a:spcAft>
        <a:buClr>
          <a:schemeClr val="bg1"/>
        </a:buClr>
        <a:buSzPct val="65000"/>
        <a:buFont typeface="Wingdings" pitchFamily="2" charset="2"/>
        <a:buChar char="n"/>
        <a:defRPr sz="2400">
          <a:solidFill>
            <a:schemeClr val="tx1"/>
          </a:solidFill>
          <a:effectLst>
            <a:outerShdw blurRad="38100" dist="38100" dir="2700000" algn="tl">
              <a:srgbClr val="000000"/>
            </a:outerShdw>
          </a:effectLst>
          <a:latin typeface="+mn-lt"/>
          <a:cs typeface="+mn-cs"/>
        </a:defRPr>
      </a:lvl3pPr>
      <a:lvl4pPr marL="1600200" indent="-228600" algn="l" rtl="0" eaLnBrk="0" fontAlgn="base" hangingPunct="0">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4pPr>
      <a:lvl5pPr marL="2057400" indent="-228600" algn="l" rtl="0" eaLnBrk="0" fontAlgn="base" hangingPunct="0">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5pPr>
      <a:lvl6pPr marL="25146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cid:3287383400_217756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4876800" y="1416268"/>
            <a:ext cx="4038600" cy="3954929"/>
          </a:xfrm>
          <a:prstGeom prst="rect">
            <a:avLst/>
          </a:prstGeom>
          <a:noFill/>
          <a:ln w="9525" algn="ctr">
            <a:noFill/>
            <a:miter lim="800000"/>
            <a:headEnd/>
            <a:tailEnd/>
          </a:ln>
        </p:spPr>
        <p:txBody>
          <a:bodyPr wrap="square">
            <a:spAutoFit/>
          </a:bodyPr>
          <a:lstStyle/>
          <a:p>
            <a:pPr algn="ctr">
              <a:spcBef>
                <a:spcPct val="50000"/>
              </a:spcBef>
              <a:spcAft>
                <a:spcPts val="3600"/>
              </a:spcAft>
            </a:pPr>
            <a:r>
              <a:rPr lang="en-US" sz="4400" b="1" i="1" dirty="0">
                <a:solidFill>
                  <a:srgbClr val="003B78"/>
                </a:solidFill>
                <a:effectLst>
                  <a:outerShdw blurRad="38100" dist="38100" dir="2700000" algn="tl">
                    <a:srgbClr val="000000">
                      <a:alpha val="43137"/>
                    </a:srgbClr>
                  </a:outerShdw>
                </a:effectLst>
              </a:rPr>
              <a:t>Technology</a:t>
            </a:r>
            <a:br>
              <a:rPr lang="en-US" sz="4400" b="1" i="1" dirty="0">
                <a:solidFill>
                  <a:srgbClr val="003B78"/>
                </a:solidFill>
                <a:effectLst>
                  <a:outerShdw blurRad="38100" dist="38100" dir="2700000" algn="tl">
                    <a:srgbClr val="000000">
                      <a:alpha val="43137"/>
                    </a:srgbClr>
                  </a:outerShdw>
                </a:effectLst>
              </a:rPr>
            </a:br>
            <a:r>
              <a:rPr lang="en-US" sz="4400" b="1" i="1" dirty="0">
                <a:solidFill>
                  <a:srgbClr val="003B78"/>
                </a:solidFill>
                <a:effectLst>
                  <a:outerShdw blurRad="38100" dist="38100" dir="2700000" algn="tl">
                    <a:srgbClr val="000000">
                      <a:alpha val="43137"/>
                    </a:srgbClr>
                  </a:outerShdw>
                </a:effectLst>
              </a:rPr>
              <a:t>in Action</a:t>
            </a:r>
          </a:p>
          <a:p>
            <a:pPr algn="ctr">
              <a:spcBef>
                <a:spcPct val="50000"/>
              </a:spcBef>
            </a:pPr>
            <a:r>
              <a:rPr lang="en-US" sz="2400" spc="-150" dirty="0">
                <a:solidFill>
                  <a:prstClr val="black"/>
                </a:solidFill>
              </a:rPr>
              <a:t>Alan Evans  </a:t>
            </a:r>
            <a:r>
              <a:rPr lang="en-US" sz="2400" b="1" spc="-150" dirty="0">
                <a:solidFill>
                  <a:srgbClr val="F5834D"/>
                </a:solidFill>
              </a:rPr>
              <a:t>•</a:t>
            </a:r>
            <a:r>
              <a:rPr lang="en-US" sz="2400" spc="-150" dirty="0">
                <a:solidFill>
                  <a:srgbClr val="0070C0"/>
                </a:solidFill>
              </a:rPr>
              <a:t> </a:t>
            </a:r>
            <a:r>
              <a:rPr lang="en-US" sz="2400" spc="-150" dirty="0">
                <a:solidFill>
                  <a:prstClr val="black"/>
                </a:solidFill>
              </a:rPr>
              <a:t> Kendall Martin</a:t>
            </a:r>
          </a:p>
          <a:p>
            <a:pPr algn="ctr">
              <a:spcBef>
                <a:spcPct val="50000"/>
              </a:spcBef>
              <a:spcAft>
                <a:spcPts val="3000"/>
              </a:spcAft>
            </a:pPr>
            <a:r>
              <a:rPr lang="en-US" sz="2400" spc="-150" dirty="0">
                <a:solidFill>
                  <a:prstClr val="black"/>
                </a:solidFill>
              </a:rPr>
              <a:t>Mary Anne Poatsy</a:t>
            </a:r>
          </a:p>
          <a:p>
            <a:pPr algn="ctr">
              <a:spcBef>
                <a:spcPct val="50000"/>
              </a:spcBef>
            </a:pPr>
            <a:r>
              <a:rPr lang="en-US" sz="2400" spc="-150" dirty="0" smtClean="0">
                <a:solidFill>
                  <a:prstClr val="black"/>
                </a:solidFill>
              </a:rPr>
              <a:t>Eleventh </a:t>
            </a:r>
            <a:r>
              <a:rPr lang="en-US" sz="2400" spc="-150" dirty="0">
                <a:solidFill>
                  <a:prstClr val="black"/>
                </a:solidFill>
              </a:rPr>
              <a:t>Edition</a:t>
            </a:r>
            <a:endParaRPr lang="en-US" sz="3200" spc="-150" dirty="0">
              <a:solidFill>
                <a:prstClr val="black"/>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564" y="878081"/>
            <a:ext cx="3956611" cy="5031301"/>
          </a:xfrm>
          <a:prstGeom prst="rect">
            <a:avLst/>
          </a:prstGeom>
        </p:spPr>
      </p:pic>
      <p:sp>
        <p:nvSpPr>
          <p:cNvPr id="4" name="Footer Placeholder 1"/>
          <p:cNvSpPr>
            <a:spLocks noGrp="1"/>
          </p:cNvSpPr>
          <p:nvPr>
            <p:ph type="ftr" sz="quarter" idx="11"/>
          </p:nvPr>
        </p:nvSpPr>
        <p:spPr>
          <a:xfrm>
            <a:off x="533400" y="6571120"/>
            <a:ext cx="6400800" cy="274320"/>
          </a:xfrm>
        </p:spPr>
        <p:txBody>
          <a:bodyPr/>
          <a:lstStyle/>
          <a:p>
            <a:r>
              <a:rPr lang="en-US" dirty="0"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defRPr/>
            </a:pPr>
            <a:r>
              <a:rPr lang="en-US" dirty="0"/>
              <a:t>Computer </a:t>
            </a:r>
            <a:r>
              <a:rPr lang="en-US" dirty="0" smtClean="0"/>
              <a:t>Viruses (cont.)</a:t>
            </a:r>
            <a:endParaRPr lang="en-US" dirty="0"/>
          </a:p>
        </p:txBody>
      </p:sp>
      <p:sp>
        <p:nvSpPr>
          <p:cNvPr id="123907" name="Rectangle 3"/>
          <p:cNvSpPr>
            <a:spLocks noGrp="1" noChangeArrowheads="1"/>
          </p:cNvSpPr>
          <p:nvPr>
            <p:ph type="body" idx="1"/>
          </p:nvPr>
        </p:nvSpPr>
        <p:spPr>
          <a:xfrm>
            <a:off x="533400" y="1600200"/>
            <a:ext cx="8153400" cy="4876800"/>
          </a:xfrm>
        </p:spPr>
        <p:txBody>
          <a:bodyPr/>
          <a:lstStyle/>
          <a:p>
            <a:pPr eaLnBrk="1" hangingPunct="1"/>
            <a:r>
              <a:rPr lang="en-US" dirty="0" smtClean="0">
                <a:effectLst/>
              </a:rPr>
              <a:t>Main purpose</a:t>
            </a:r>
          </a:p>
          <a:p>
            <a:pPr lvl="1"/>
            <a:r>
              <a:rPr lang="en-US" dirty="0" smtClean="0">
                <a:effectLst/>
              </a:rPr>
              <a:t>Replicate themselves and copy</a:t>
            </a:r>
          </a:p>
          <a:p>
            <a:pPr eaLnBrk="1" hangingPunct="1"/>
            <a:r>
              <a:rPr lang="en-US" dirty="0" smtClean="0">
                <a:effectLst/>
              </a:rPr>
              <a:t>Secondary objectives</a:t>
            </a:r>
          </a:p>
          <a:p>
            <a:pPr lvl="1"/>
            <a:r>
              <a:rPr lang="en-US" dirty="0" smtClean="0"/>
              <a:t>Slow down networks</a:t>
            </a:r>
          </a:p>
          <a:p>
            <a:pPr lvl="1" eaLnBrk="1" hangingPunct="1"/>
            <a:r>
              <a:rPr lang="en-US" dirty="0" smtClean="0">
                <a:effectLst/>
              </a:rPr>
              <a:t>Display annoying messages</a:t>
            </a:r>
          </a:p>
          <a:p>
            <a:pPr lvl="1" eaLnBrk="1" hangingPunct="1"/>
            <a:r>
              <a:rPr lang="en-US" dirty="0" smtClean="0">
                <a:effectLst/>
              </a:rPr>
              <a:t>Destroy files or contents of hard drive</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fade">
                                      <p:cBhvr>
                                        <p:cTn id="7" dur="500"/>
                                        <p:tgtEl>
                                          <p:spTgt spid="12390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907">
                                            <p:txEl>
                                              <p:pRg st="1" end="1"/>
                                            </p:txEl>
                                          </p:spTgt>
                                        </p:tgtEl>
                                        <p:attrNameLst>
                                          <p:attrName>style.visibility</p:attrName>
                                        </p:attrNameLst>
                                      </p:cBhvr>
                                      <p:to>
                                        <p:strVal val="visible"/>
                                      </p:to>
                                    </p:set>
                                    <p:animEffect transition="in" filter="fade">
                                      <p:cBhvr>
                                        <p:cTn id="10" dur="500"/>
                                        <p:tgtEl>
                                          <p:spTgt spid="12390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fade">
                                      <p:cBhvr>
                                        <p:cTn id="15" dur="500"/>
                                        <p:tgtEl>
                                          <p:spTgt spid="12390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fade">
                                      <p:cBhvr>
                                        <p:cTn id="18" dur="500"/>
                                        <p:tgtEl>
                                          <p:spTgt spid="12390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3907">
                                            <p:txEl>
                                              <p:pRg st="4" end="4"/>
                                            </p:txEl>
                                          </p:spTgt>
                                        </p:tgtEl>
                                        <p:attrNameLst>
                                          <p:attrName>style.visibility</p:attrName>
                                        </p:attrNameLst>
                                      </p:cBhvr>
                                      <p:to>
                                        <p:strVal val="visible"/>
                                      </p:to>
                                    </p:set>
                                    <p:animEffect transition="in" filter="fade">
                                      <p:cBhvr>
                                        <p:cTn id="21" dur="500"/>
                                        <p:tgtEl>
                                          <p:spTgt spid="12390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3907">
                                            <p:txEl>
                                              <p:pRg st="5" end="5"/>
                                            </p:txEl>
                                          </p:spTgt>
                                        </p:tgtEl>
                                        <p:attrNameLst>
                                          <p:attrName>style.visibility</p:attrName>
                                        </p:attrNameLst>
                                      </p:cBhvr>
                                      <p:to>
                                        <p:strVal val="visible"/>
                                      </p:to>
                                    </p:set>
                                    <p:animEffect transition="in" filter="fade">
                                      <p:cBhvr>
                                        <p:cTn id="24" dur="500"/>
                                        <p:tgtEl>
                                          <p:spTgt spid="1239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normAutofit/>
          </a:bodyPr>
          <a:lstStyle/>
          <a:p>
            <a:pPr>
              <a:defRPr/>
            </a:pPr>
            <a:r>
              <a:rPr lang="en-US" dirty="0"/>
              <a:t>Computer Viruses (</a:t>
            </a:r>
            <a:r>
              <a:rPr lang="en-US" dirty="0" smtClean="0"/>
              <a:t>cont.)</a:t>
            </a:r>
            <a:endParaRPr lang="en-US" sz="4000" dirty="0"/>
          </a:p>
        </p:txBody>
      </p:sp>
      <p:sp>
        <p:nvSpPr>
          <p:cNvPr id="166915" name="Rectangle 3"/>
          <p:cNvSpPr>
            <a:spLocks noGrp="1" noChangeArrowheads="1"/>
          </p:cNvSpPr>
          <p:nvPr>
            <p:ph idx="1"/>
          </p:nvPr>
        </p:nvSpPr>
        <p:spPr>
          <a:xfrm>
            <a:off x="457200" y="1600200"/>
            <a:ext cx="8229600" cy="4876800"/>
          </a:xfrm>
        </p:spPr>
        <p:txBody>
          <a:bodyPr>
            <a:normAutofit/>
          </a:bodyPr>
          <a:lstStyle/>
          <a:p>
            <a:pPr eaLnBrk="1" hangingPunct="1">
              <a:defRPr/>
            </a:pPr>
            <a:r>
              <a:rPr lang="en-US" dirty="0" smtClean="0">
                <a:effectLst/>
              </a:rPr>
              <a:t>Sources of virus infection </a:t>
            </a:r>
          </a:p>
          <a:p>
            <a:pPr lvl="1" eaLnBrk="1" hangingPunct="1">
              <a:defRPr/>
            </a:pPr>
            <a:r>
              <a:rPr lang="en-US" dirty="0" smtClean="0">
                <a:effectLst/>
              </a:rPr>
              <a:t>Downloading infected audio and video files</a:t>
            </a:r>
          </a:p>
          <a:p>
            <a:pPr lvl="1" eaLnBrk="1" hangingPunct="1">
              <a:defRPr/>
            </a:pPr>
            <a:r>
              <a:rPr lang="en-US" dirty="0" smtClean="0">
                <a:solidFill>
                  <a:srgbClr val="000000"/>
                </a:solidFill>
              </a:rPr>
              <a:t>Shared flash drives</a:t>
            </a:r>
          </a:p>
          <a:p>
            <a:pPr lvl="1" eaLnBrk="1" hangingPunct="1">
              <a:defRPr/>
            </a:pPr>
            <a:r>
              <a:rPr lang="en-US" dirty="0" smtClean="0">
                <a:solidFill>
                  <a:srgbClr val="000000"/>
                </a:solidFill>
                <a:effectLst/>
              </a:rPr>
              <a:t>Downloading or executing </a:t>
            </a:r>
            <a:r>
              <a:rPr lang="en-US" dirty="0" smtClean="0">
                <a:solidFill>
                  <a:srgbClr val="000000"/>
                </a:solidFill>
              </a:rPr>
              <a:t>e-mail attachments</a:t>
            </a:r>
            <a:endParaRPr lang="en-US" dirty="0" smtClean="0">
              <a:solidFill>
                <a:srgbClr val="000000"/>
              </a:solidFill>
              <a:effectLst/>
            </a:endParaRP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99333" name="Rectangle 5"/>
          <p:cNvSpPr>
            <a:spLocks noChangeArrowheads="1"/>
          </p:cNvSpPr>
          <p:nvPr/>
        </p:nvSpPr>
        <p:spPr bwMode="auto">
          <a:xfrm>
            <a:off x="3810000" y="1676400"/>
            <a:ext cx="5105400" cy="3733800"/>
          </a:xfrm>
          <a:prstGeom prst="rect">
            <a:avLst/>
          </a:prstGeom>
          <a:noFill/>
          <a:ln w="9525" algn="ctr">
            <a:noFill/>
            <a:miter lim="800000"/>
            <a:headEnd/>
            <a:tailEnd/>
          </a:ln>
        </p:spPr>
        <p:txBody>
          <a:bodyPr wrap="none" anchor="ctr"/>
          <a:lstStyle/>
          <a:p>
            <a:pPr algn="ct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10</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915">
                                            <p:txEl>
                                              <p:pRg st="0" end="0"/>
                                            </p:txEl>
                                          </p:spTgt>
                                        </p:tgtEl>
                                        <p:attrNameLst>
                                          <p:attrName>style.visibility</p:attrName>
                                        </p:attrNameLst>
                                      </p:cBhvr>
                                      <p:to>
                                        <p:strVal val="visible"/>
                                      </p:to>
                                    </p:set>
                                    <p:animEffect transition="in" filter="fade">
                                      <p:cBhvr>
                                        <p:cTn id="7" dur="500"/>
                                        <p:tgtEl>
                                          <p:spTgt spid="166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6915">
                                            <p:txEl>
                                              <p:pRg st="1" end="1"/>
                                            </p:txEl>
                                          </p:spTgt>
                                        </p:tgtEl>
                                        <p:attrNameLst>
                                          <p:attrName>style.visibility</p:attrName>
                                        </p:attrNameLst>
                                      </p:cBhvr>
                                      <p:to>
                                        <p:strVal val="visible"/>
                                      </p:to>
                                    </p:set>
                                    <p:animEffect transition="in" filter="fade">
                                      <p:cBhvr>
                                        <p:cTn id="12" dur="500"/>
                                        <p:tgtEl>
                                          <p:spTgt spid="16691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6915">
                                            <p:txEl>
                                              <p:pRg st="2" end="2"/>
                                            </p:txEl>
                                          </p:spTgt>
                                        </p:tgtEl>
                                        <p:attrNameLst>
                                          <p:attrName>style.visibility</p:attrName>
                                        </p:attrNameLst>
                                      </p:cBhvr>
                                      <p:to>
                                        <p:strVal val="visible"/>
                                      </p:to>
                                    </p:set>
                                    <p:animEffect transition="in" filter="fade">
                                      <p:cBhvr>
                                        <p:cTn id="15" dur="500"/>
                                        <p:tgtEl>
                                          <p:spTgt spid="16691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6915">
                                            <p:txEl>
                                              <p:pRg st="3" end="3"/>
                                            </p:txEl>
                                          </p:spTgt>
                                        </p:tgtEl>
                                        <p:attrNameLst>
                                          <p:attrName>style.visibility</p:attrName>
                                        </p:attrNameLst>
                                      </p:cBhvr>
                                      <p:to>
                                        <p:strVal val="visible"/>
                                      </p:to>
                                    </p:set>
                                    <p:animEffect transition="in" filter="fade">
                                      <p:cBhvr>
                                        <p:cTn id="18" dur="500"/>
                                        <p:tgtEl>
                                          <p:spTgt spid="1669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normAutofit/>
          </a:bodyPr>
          <a:lstStyle/>
          <a:p>
            <a:pPr>
              <a:defRPr/>
            </a:pPr>
            <a:r>
              <a:rPr lang="en-US" dirty="0"/>
              <a:t>Computer Viruses (</a:t>
            </a:r>
            <a:r>
              <a:rPr lang="en-US" dirty="0" smtClean="0"/>
              <a:t>cont.)</a:t>
            </a:r>
            <a:endParaRPr lang="en-US" sz="4000" dirty="0"/>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99333" name="Rectangle 5"/>
          <p:cNvSpPr>
            <a:spLocks noChangeArrowheads="1"/>
          </p:cNvSpPr>
          <p:nvPr/>
        </p:nvSpPr>
        <p:spPr bwMode="auto">
          <a:xfrm>
            <a:off x="3810000" y="1676400"/>
            <a:ext cx="5105400" cy="3733800"/>
          </a:xfrm>
          <a:prstGeom prst="rect">
            <a:avLst/>
          </a:prstGeom>
          <a:noFill/>
          <a:ln w="9525" algn="ctr">
            <a:noFill/>
            <a:miter lim="800000"/>
            <a:headEnd/>
            <a:tailEnd/>
          </a:ln>
        </p:spPr>
        <p:txBody>
          <a:bodyPr wrap="none" anchor="ctr"/>
          <a:lstStyle/>
          <a:p>
            <a:pPr algn="ct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57079" y="1971816"/>
            <a:ext cx="6591521" cy="40645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11</a:t>
            </a:fld>
            <a:endParaRPr lang="en-US" dirty="0"/>
          </a:p>
        </p:txBody>
      </p:sp>
    </p:spTree>
    <p:extLst>
      <p:ext uri="{BB962C8B-B14F-4D97-AF65-F5344CB8AC3E}">
        <p14:creationId xmlns:p14="http://schemas.microsoft.com/office/powerpoint/2010/main" val="152653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Computer Viruses </a:t>
            </a:r>
            <a:r>
              <a:rPr lang="en-US" dirty="0" smtClean="0"/>
              <a:t>(cont.)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354976" y="1624389"/>
            <a:ext cx="4579224" cy="436951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12</a:t>
            </a:fld>
            <a:endParaRPr lang="en-US" dirty="0"/>
          </a:p>
        </p:txBody>
      </p:sp>
    </p:spTree>
    <p:extLst>
      <p:ext uri="{BB962C8B-B14F-4D97-AF65-F5344CB8AC3E}">
        <p14:creationId xmlns:p14="http://schemas.microsoft.com/office/powerpoint/2010/main" val="328786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a:t>Computer </a:t>
            </a:r>
            <a:r>
              <a:rPr lang="en-US" sz="2800" dirty="0" smtClean="0"/>
              <a:t>Viruses:</a:t>
            </a:r>
            <a:r>
              <a:rPr lang="en-US" sz="4200" dirty="0" smtClean="0"/>
              <a:t/>
            </a:r>
            <a:br>
              <a:rPr lang="en-US" sz="4200" dirty="0" smtClean="0"/>
            </a:br>
            <a:r>
              <a:rPr lang="en-US" sz="4200" dirty="0" smtClean="0"/>
              <a:t>Boot-Sector Viruses</a:t>
            </a:r>
            <a:endParaRPr lang="en-US" sz="4200"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Replicates onto hard drive’s master boot record</a:t>
            </a:r>
          </a:p>
          <a:p>
            <a:r>
              <a:rPr lang="en-US" dirty="0" smtClean="0"/>
              <a:t>Often transmitted by a flash drive</a:t>
            </a:r>
          </a:p>
          <a:p>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13</a:t>
            </a:fld>
            <a:endParaRPr lang="en-US" dirty="0"/>
          </a:p>
        </p:txBody>
      </p:sp>
    </p:spTree>
    <p:extLst>
      <p:ext uri="{BB962C8B-B14F-4D97-AF65-F5344CB8AC3E}">
        <p14:creationId xmlns:p14="http://schemas.microsoft.com/office/powerpoint/2010/main" val="322169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Computer </a:t>
            </a:r>
            <a:r>
              <a:rPr lang="en-US" sz="2800" dirty="0" smtClean="0"/>
              <a:t>Viruses:</a:t>
            </a:r>
            <a:r>
              <a:rPr lang="en-US" sz="4200" dirty="0" smtClean="0"/>
              <a:t/>
            </a:r>
            <a:br>
              <a:rPr lang="en-US" sz="4200" dirty="0" smtClean="0"/>
            </a:br>
            <a:r>
              <a:rPr lang="en-US" sz="4200" dirty="0" smtClean="0"/>
              <a:t>Logic Bombs and Time Bombs</a:t>
            </a:r>
            <a:endParaRPr lang="en-US" sz="4200"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Logic bomb</a:t>
            </a:r>
          </a:p>
          <a:p>
            <a:r>
              <a:rPr lang="en-US" dirty="0" smtClean="0"/>
              <a:t>Time bomb</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14</a:t>
            </a:fld>
            <a:endParaRPr lang="en-US" dirty="0"/>
          </a:p>
        </p:txBody>
      </p:sp>
    </p:spTree>
    <p:extLst>
      <p:ext uri="{BB962C8B-B14F-4D97-AF65-F5344CB8AC3E}">
        <p14:creationId xmlns:p14="http://schemas.microsoft.com/office/powerpoint/2010/main" val="21333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smtClean="0"/>
              <a:t>Computer Viruses:</a:t>
            </a:r>
            <a:r>
              <a:rPr lang="en-US" dirty="0" smtClean="0"/>
              <a:t/>
            </a:r>
            <a:br>
              <a:rPr lang="en-US" dirty="0" smtClean="0"/>
            </a:br>
            <a:r>
              <a:rPr lang="en-US" dirty="0" smtClean="0"/>
              <a:t>Worms</a:t>
            </a:r>
            <a:endParaRPr lang="en-US" dirty="0"/>
          </a:p>
        </p:txBody>
      </p:sp>
      <p:sp>
        <p:nvSpPr>
          <p:cNvPr id="3" name="Content Placeholder 2"/>
          <p:cNvSpPr>
            <a:spLocks noGrp="1"/>
          </p:cNvSpPr>
          <p:nvPr>
            <p:ph idx="1"/>
          </p:nvPr>
        </p:nvSpPr>
        <p:spPr/>
        <p:txBody>
          <a:bodyPr>
            <a:normAutofit/>
          </a:bodyPr>
          <a:lstStyle/>
          <a:p>
            <a:r>
              <a:rPr lang="en-US" dirty="0" smtClean="0"/>
              <a:t>File transport methods</a:t>
            </a:r>
          </a:p>
          <a:p>
            <a:r>
              <a:rPr lang="en-US" dirty="0" smtClean="0"/>
              <a:t>Independent of host file</a:t>
            </a:r>
          </a:p>
          <a:p>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15</a:t>
            </a:fld>
            <a:endParaRPr lang="en-US" dirty="0"/>
          </a:p>
        </p:txBody>
      </p:sp>
    </p:spTree>
    <p:extLst>
      <p:ext uri="{BB962C8B-B14F-4D97-AF65-F5344CB8AC3E}">
        <p14:creationId xmlns:p14="http://schemas.microsoft.com/office/powerpoint/2010/main" val="284618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smtClean="0"/>
              <a:t>Computer Viruses:</a:t>
            </a:r>
            <a:r>
              <a:rPr lang="en-US" dirty="0" smtClean="0"/>
              <a:t/>
            </a:r>
            <a:br>
              <a:rPr lang="en-US" dirty="0" smtClean="0"/>
            </a:br>
            <a:r>
              <a:rPr lang="en-US" dirty="0" smtClean="0"/>
              <a:t>Script and Macro Viruses</a:t>
            </a:r>
            <a:endParaRPr lang="en-US" dirty="0"/>
          </a:p>
        </p:txBody>
      </p:sp>
      <p:sp>
        <p:nvSpPr>
          <p:cNvPr id="3" name="Content Placeholder 2"/>
          <p:cNvSpPr>
            <a:spLocks noGrp="1"/>
          </p:cNvSpPr>
          <p:nvPr>
            <p:ph idx="1"/>
          </p:nvPr>
        </p:nvSpPr>
        <p:spPr/>
        <p:txBody>
          <a:bodyPr>
            <a:normAutofit/>
          </a:bodyPr>
          <a:lstStyle/>
          <a:p>
            <a:r>
              <a:rPr lang="en-US" dirty="0" smtClean="0"/>
              <a:t>Script </a:t>
            </a:r>
          </a:p>
          <a:p>
            <a:r>
              <a:rPr lang="en-US" dirty="0" smtClean="0"/>
              <a:t>Macro viruses</a:t>
            </a:r>
          </a:p>
          <a:p>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16</a:t>
            </a:fld>
            <a:endParaRPr lang="en-US" dirty="0"/>
          </a:p>
        </p:txBody>
      </p:sp>
    </p:spTree>
    <p:extLst>
      <p:ext uri="{BB962C8B-B14F-4D97-AF65-F5344CB8AC3E}">
        <p14:creationId xmlns:p14="http://schemas.microsoft.com/office/powerpoint/2010/main" val="129530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smtClean="0"/>
              <a:t>Computer Viruses:</a:t>
            </a:r>
            <a:r>
              <a:rPr lang="en-US" dirty="0" smtClean="0"/>
              <a:t/>
            </a:r>
            <a:br>
              <a:rPr lang="en-US" dirty="0" smtClean="0"/>
            </a:br>
            <a:r>
              <a:rPr lang="en-US" dirty="0" smtClean="0"/>
              <a:t>E-Mail Viruses</a:t>
            </a:r>
            <a:endParaRPr lang="en-US" dirty="0"/>
          </a:p>
        </p:txBody>
      </p:sp>
      <p:sp>
        <p:nvSpPr>
          <p:cNvPr id="3" name="Content Placeholder 2"/>
          <p:cNvSpPr>
            <a:spLocks noGrp="1"/>
          </p:cNvSpPr>
          <p:nvPr>
            <p:ph idx="1"/>
          </p:nvPr>
        </p:nvSpPr>
        <p:spPr/>
        <p:txBody>
          <a:bodyPr>
            <a:normAutofit/>
          </a:bodyPr>
          <a:lstStyle/>
          <a:p>
            <a:r>
              <a:rPr lang="en-US" dirty="0" smtClean="0"/>
              <a:t>Melissa virus</a:t>
            </a:r>
          </a:p>
          <a:p>
            <a:r>
              <a:rPr lang="en-US" dirty="0" smtClean="0"/>
              <a:t>Distribute using address book</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17</a:t>
            </a:fld>
            <a:endParaRPr lang="en-US" dirty="0"/>
          </a:p>
        </p:txBody>
      </p:sp>
    </p:spTree>
    <p:extLst>
      <p:ext uri="{BB962C8B-B14F-4D97-AF65-F5344CB8AC3E}">
        <p14:creationId xmlns:p14="http://schemas.microsoft.com/office/powerpoint/2010/main" val="232495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Computer </a:t>
            </a:r>
            <a:r>
              <a:rPr lang="en-US" sz="3100" dirty="0" smtClean="0"/>
              <a:t>Viruses:</a:t>
            </a:r>
            <a:r>
              <a:rPr lang="en-US" dirty="0"/>
              <a:t/>
            </a:r>
            <a:br>
              <a:rPr lang="en-US" dirty="0"/>
            </a:br>
            <a:r>
              <a:rPr lang="en-US" dirty="0" smtClean="0"/>
              <a:t>Encryption Viruses</a:t>
            </a:r>
            <a:endParaRPr lang="en-US" dirty="0"/>
          </a:p>
        </p:txBody>
      </p:sp>
      <p:sp>
        <p:nvSpPr>
          <p:cNvPr id="3" name="Content Placeholder 2"/>
          <p:cNvSpPr>
            <a:spLocks noGrp="1"/>
          </p:cNvSpPr>
          <p:nvPr>
            <p:ph idx="1"/>
          </p:nvPr>
        </p:nvSpPr>
        <p:spPr/>
        <p:txBody>
          <a:bodyPr>
            <a:normAutofit/>
          </a:bodyPr>
          <a:lstStyle/>
          <a:p>
            <a:r>
              <a:rPr lang="en-US" dirty="0" smtClean="0"/>
              <a:t>Data files</a:t>
            </a:r>
          </a:p>
          <a:p>
            <a:pPr lvl="1"/>
            <a:r>
              <a:rPr lang="en-US" dirty="0" smtClean="0"/>
              <a:t>Become unusable</a:t>
            </a:r>
          </a:p>
          <a:p>
            <a:pPr>
              <a:buNone/>
            </a:pP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18</a:t>
            </a:fld>
            <a:endParaRPr lang="en-US" dirty="0"/>
          </a:p>
        </p:txBody>
      </p:sp>
    </p:spTree>
    <p:extLst>
      <p:ext uri="{BB962C8B-B14F-4D97-AF65-F5344CB8AC3E}">
        <p14:creationId xmlns:p14="http://schemas.microsoft.com/office/powerpoint/2010/main" val="284618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ctrTitle"/>
          </p:nvPr>
        </p:nvSpPr>
        <p:spPr>
          <a:xfrm>
            <a:off x="685800" y="1600200"/>
            <a:ext cx="7772400" cy="1470025"/>
          </a:xfrm>
        </p:spPr>
        <p:txBody>
          <a:bodyPr/>
          <a:lstStyle/>
          <a:p>
            <a:pPr eaLnBrk="1" hangingPunct="1">
              <a:defRPr/>
            </a:pPr>
            <a:r>
              <a:rPr lang="en-US" b="1" i="1" dirty="0" smtClean="0"/>
              <a:t>Technology in Action</a:t>
            </a:r>
            <a:endParaRPr lang="en-US" b="1" dirty="0" smtClean="0"/>
          </a:p>
        </p:txBody>
      </p:sp>
      <p:sp>
        <p:nvSpPr>
          <p:cNvPr id="65539" name="Rectangle 3"/>
          <p:cNvSpPr>
            <a:spLocks noGrp="1" noChangeArrowheads="1"/>
          </p:cNvSpPr>
          <p:nvPr>
            <p:ph type="subTitle" idx="1"/>
          </p:nvPr>
        </p:nvSpPr>
        <p:spPr>
          <a:xfrm>
            <a:off x="1295400" y="3429000"/>
            <a:ext cx="6705600" cy="1752600"/>
          </a:xfrm>
        </p:spPr>
        <p:txBody>
          <a:bodyPr>
            <a:noAutofit/>
          </a:bodyPr>
          <a:lstStyle/>
          <a:p>
            <a:pPr algn="ctr" eaLnBrk="1" hangingPunct="1">
              <a:buFontTx/>
              <a:buNone/>
              <a:defRPr/>
            </a:pPr>
            <a:r>
              <a:rPr lang="en-US" sz="2800" dirty="0" smtClean="0">
                <a:solidFill>
                  <a:schemeClr val="tx1"/>
                </a:solidFill>
              </a:rPr>
              <a:t>Chapter 9</a:t>
            </a:r>
          </a:p>
          <a:p>
            <a:pPr algn="ctr" eaLnBrk="1" hangingPunct="1">
              <a:lnSpc>
                <a:spcPct val="120000"/>
              </a:lnSpc>
              <a:buFontTx/>
              <a:buNone/>
              <a:defRPr/>
            </a:pPr>
            <a:r>
              <a:rPr lang="en-US" sz="2800" dirty="0" smtClean="0">
                <a:solidFill>
                  <a:schemeClr val="tx1"/>
                </a:solidFill>
              </a:rPr>
              <a:t>Securing Your System: </a:t>
            </a:r>
            <a:br>
              <a:rPr lang="en-US" sz="2800" dirty="0" smtClean="0">
                <a:solidFill>
                  <a:schemeClr val="tx1"/>
                </a:solidFill>
              </a:rPr>
            </a:br>
            <a:r>
              <a:rPr lang="en-US" sz="2800" dirty="0" smtClean="0">
                <a:solidFill>
                  <a:schemeClr val="tx1"/>
                </a:solidFill>
              </a:rPr>
              <a:t>Protecting Your Digital Data and Devices</a:t>
            </a:r>
          </a:p>
        </p:txBody>
      </p:sp>
      <p:sp>
        <p:nvSpPr>
          <p:cNvPr id="4" name="Footer Placeholder 1"/>
          <p:cNvSpPr>
            <a:spLocks noGrp="1"/>
          </p:cNvSpPr>
          <p:nvPr>
            <p:ph type="ftr" sz="quarter" idx="11"/>
          </p:nvPr>
        </p:nvSpPr>
        <p:spPr>
          <a:xfrm>
            <a:off x="533400" y="6571120"/>
            <a:ext cx="6400800" cy="274320"/>
          </a:xfrm>
        </p:spPr>
        <p:txBody>
          <a:bodyPr/>
          <a:lstStyle/>
          <a:p>
            <a:r>
              <a:rPr lang="en-US" dirty="0"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normAutofit fontScale="90000"/>
          </a:bodyPr>
          <a:lstStyle/>
          <a:p>
            <a:pPr>
              <a:defRPr/>
            </a:pPr>
            <a:r>
              <a:rPr lang="en-US" sz="3100" dirty="0"/>
              <a:t>Computer </a:t>
            </a:r>
            <a:r>
              <a:rPr lang="en-US" sz="3100" dirty="0" smtClean="0"/>
              <a:t>Viruses:</a:t>
            </a:r>
            <a:r>
              <a:rPr lang="en-US" dirty="0"/>
              <a:t/>
            </a:r>
            <a:br>
              <a:rPr lang="en-US" dirty="0"/>
            </a:br>
            <a:r>
              <a:rPr lang="en-US" dirty="0" smtClean="0"/>
              <a:t>Additional Virus </a:t>
            </a:r>
            <a:r>
              <a:rPr lang="en-US" dirty="0"/>
              <a:t>Classifications</a:t>
            </a:r>
          </a:p>
        </p:txBody>
      </p:sp>
      <p:sp>
        <p:nvSpPr>
          <p:cNvPr id="107523" name="Rectangle 3"/>
          <p:cNvSpPr>
            <a:spLocks noGrp="1" noChangeArrowheads="1"/>
          </p:cNvSpPr>
          <p:nvPr>
            <p:ph type="body" idx="1"/>
          </p:nvPr>
        </p:nvSpPr>
        <p:spPr>
          <a:xfrm>
            <a:off x="457200" y="1600200"/>
            <a:ext cx="8229600" cy="4876800"/>
          </a:xfrm>
        </p:spPr>
        <p:txBody>
          <a:bodyPr>
            <a:normAutofit/>
          </a:bodyPr>
          <a:lstStyle/>
          <a:p>
            <a:pPr eaLnBrk="1" hangingPunct="1"/>
            <a:r>
              <a:rPr lang="en-US" dirty="0" smtClean="0">
                <a:effectLst/>
              </a:rPr>
              <a:t>Classified by methods </a:t>
            </a:r>
            <a:r>
              <a:rPr lang="en-US" dirty="0" smtClean="0"/>
              <a:t>used t</a:t>
            </a:r>
            <a:r>
              <a:rPr lang="en-US" dirty="0" smtClean="0">
                <a:effectLst/>
              </a:rPr>
              <a:t>o avoid detection</a:t>
            </a:r>
          </a:p>
          <a:p>
            <a:pPr lvl="1"/>
            <a:r>
              <a:rPr lang="en-US" dirty="0" smtClean="0">
                <a:effectLst/>
              </a:rPr>
              <a:t>Polymorphic viruses</a:t>
            </a:r>
          </a:p>
          <a:p>
            <a:pPr lvl="1"/>
            <a:r>
              <a:rPr lang="en-US" dirty="0" smtClean="0">
                <a:effectLst/>
              </a:rPr>
              <a:t>Multipartite viruses</a:t>
            </a:r>
          </a:p>
          <a:p>
            <a:pPr lvl="1"/>
            <a:r>
              <a:rPr lang="en-US" dirty="0" smtClean="0">
                <a:effectLst/>
              </a:rPr>
              <a:t>Stealth viruses</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19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fade">
                                      <p:cBhvr>
                                        <p:cTn id="7" dur="500"/>
                                        <p:tgtEl>
                                          <p:spTgt spid="1075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523">
                                            <p:txEl>
                                              <p:pRg st="1" end="1"/>
                                            </p:txEl>
                                          </p:spTgt>
                                        </p:tgtEl>
                                        <p:attrNameLst>
                                          <p:attrName>style.visibility</p:attrName>
                                        </p:attrNameLst>
                                      </p:cBhvr>
                                      <p:to>
                                        <p:strVal val="visible"/>
                                      </p:to>
                                    </p:set>
                                    <p:animEffect transition="in" filter="fade">
                                      <p:cBhvr>
                                        <p:cTn id="12" dur="500"/>
                                        <p:tgtEl>
                                          <p:spTgt spid="10752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animEffect transition="in" filter="fade">
                                      <p:cBhvr>
                                        <p:cTn id="15" dur="500"/>
                                        <p:tgtEl>
                                          <p:spTgt spid="10752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7523">
                                            <p:txEl>
                                              <p:pRg st="3" end="3"/>
                                            </p:txEl>
                                          </p:spTgt>
                                        </p:tgtEl>
                                        <p:attrNameLst>
                                          <p:attrName>style.visibility</p:attrName>
                                        </p:attrNameLst>
                                      </p:cBhvr>
                                      <p:to>
                                        <p:strVal val="visible"/>
                                      </p:to>
                                    </p:set>
                                    <p:animEffect transition="in" filter="fade">
                                      <p:cBhvr>
                                        <p:cTn id="18" dur="500"/>
                                        <p:tgtEl>
                                          <p:spTgt spid="1075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normAutofit fontScale="90000"/>
          </a:bodyPr>
          <a:lstStyle/>
          <a:p>
            <a:pPr>
              <a:defRPr/>
            </a:pPr>
            <a:r>
              <a:rPr lang="en-US" sz="3100" dirty="0"/>
              <a:t>Computer </a:t>
            </a:r>
            <a:r>
              <a:rPr lang="en-US" sz="3100" dirty="0" smtClean="0"/>
              <a:t>Viruses:</a:t>
            </a:r>
            <a:r>
              <a:rPr lang="en-US" dirty="0"/>
              <a:t/>
            </a:r>
            <a:br>
              <a:rPr lang="en-US" dirty="0"/>
            </a:br>
            <a:r>
              <a:rPr lang="en-US" dirty="0" smtClean="0"/>
              <a:t>Virus Symptoms</a:t>
            </a:r>
            <a:endParaRPr lang="en-US" dirty="0"/>
          </a:p>
        </p:txBody>
      </p:sp>
      <p:sp>
        <p:nvSpPr>
          <p:cNvPr id="107523" name="Rectangle 3"/>
          <p:cNvSpPr>
            <a:spLocks noGrp="1" noChangeArrowheads="1"/>
          </p:cNvSpPr>
          <p:nvPr>
            <p:ph type="body" idx="1"/>
          </p:nvPr>
        </p:nvSpPr>
        <p:spPr>
          <a:xfrm>
            <a:off x="457200" y="1600200"/>
            <a:ext cx="8229600" cy="5105400"/>
          </a:xfrm>
        </p:spPr>
        <p:txBody>
          <a:bodyPr>
            <a:normAutofit fontScale="92500" lnSpcReduction="10000"/>
          </a:bodyPr>
          <a:lstStyle/>
          <a:p>
            <a:r>
              <a:rPr lang="en-US" dirty="0" smtClean="0">
                <a:effectLst/>
              </a:rPr>
              <a:t>Existing program icons or files suddenly disappear</a:t>
            </a:r>
          </a:p>
          <a:p>
            <a:r>
              <a:rPr lang="en-US" dirty="0" smtClean="0"/>
              <a:t>Unusual home page </a:t>
            </a:r>
          </a:p>
          <a:p>
            <a:r>
              <a:rPr lang="en-US" dirty="0" smtClean="0"/>
              <a:t>New toolbars</a:t>
            </a:r>
          </a:p>
          <a:p>
            <a:r>
              <a:rPr lang="en-US" dirty="0" smtClean="0">
                <a:effectLst/>
              </a:rPr>
              <a:t>Odd messages, pop-ups, or images</a:t>
            </a:r>
          </a:p>
          <a:p>
            <a:r>
              <a:rPr lang="en-US" dirty="0"/>
              <a:t>Data files become corrupt</a:t>
            </a:r>
          </a:p>
          <a:p>
            <a:r>
              <a:rPr lang="en-US" dirty="0"/>
              <a:t>Programs stop working properly</a:t>
            </a:r>
          </a:p>
          <a:p>
            <a:r>
              <a:rPr lang="en-US" dirty="0"/>
              <a:t>System slows down or takes a long time to boot up</a:t>
            </a:r>
          </a:p>
          <a:p>
            <a:endParaRPr lang="en-US" dirty="0" smtClean="0"/>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20</a:t>
            </a:fld>
            <a:endParaRPr lang="en-US" dirty="0"/>
          </a:p>
        </p:txBody>
      </p:sp>
    </p:spTree>
    <p:extLst>
      <p:ext uri="{BB962C8B-B14F-4D97-AF65-F5344CB8AC3E}">
        <p14:creationId xmlns:p14="http://schemas.microsoft.com/office/powerpoint/2010/main" val="275799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fade">
                                      <p:cBhvr>
                                        <p:cTn id="7" dur="500"/>
                                        <p:tgtEl>
                                          <p:spTgt spid="1075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523">
                                            <p:txEl>
                                              <p:pRg st="1" end="1"/>
                                            </p:txEl>
                                          </p:spTgt>
                                        </p:tgtEl>
                                        <p:attrNameLst>
                                          <p:attrName>style.visibility</p:attrName>
                                        </p:attrNameLst>
                                      </p:cBhvr>
                                      <p:to>
                                        <p:strVal val="visible"/>
                                      </p:to>
                                    </p:set>
                                    <p:animEffect transition="in" filter="fade">
                                      <p:cBhvr>
                                        <p:cTn id="12" dur="500"/>
                                        <p:tgtEl>
                                          <p:spTgt spid="1075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7523">
                                            <p:txEl>
                                              <p:pRg st="2" end="2"/>
                                            </p:txEl>
                                          </p:spTgt>
                                        </p:tgtEl>
                                        <p:attrNameLst>
                                          <p:attrName>style.visibility</p:attrName>
                                        </p:attrNameLst>
                                      </p:cBhvr>
                                      <p:to>
                                        <p:strVal val="visible"/>
                                      </p:to>
                                    </p:set>
                                    <p:animEffect transition="in" filter="fade">
                                      <p:cBhvr>
                                        <p:cTn id="17" dur="500"/>
                                        <p:tgtEl>
                                          <p:spTgt spid="1075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7523">
                                            <p:txEl>
                                              <p:pRg st="3" end="3"/>
                                            </p:txEl>
                                          </p:spTgt>
                                        </p:tgtEl>
                                        <p:attrNameLst>
                                          <p:attrName>style.visibility</p:attrName>
                                        </p:attrNameLst>
                                      </p:cBhvr>
                                      <p:to>
                                        <p:strVal val="visible"/>
                                      </p:to>
                                    </p:set>
                                    <p:animEffect transition="in" filter="fade">
                                      <p:cBhvr>
                                        <p:cTn id="22" dur="500"/>
                                        <p:tgtEl>
                                          <p:spTgt spid="1075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7523">
                                            <p:txEl>
                                              <p:pRg st="4" end="4"/>
                                            </p:txEl>
                                          </p:spTgt>
                                        </p:tgtEl>
                                        <p:attrNameLst>
                                          <p:attrName>style.visibility</p:attrName>
                                        </p:attrNameLst>
                                      </p:cBhvr>
                                      <p:to>
                                        <p:strVal val="visible"/>
                                      </p:to>
                                    </p:set>
                                    <p:animEffect transition="in" filter="fade">
                                      <p:cBhvr>
                                        <p:cTn id="27" dur="500"/>
                                        <p:tgtEl>
                                          <p:spTgt spid="1075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7523">
                                            <p:txEl>
                                              <p:pRg st="5" end="5"/>
                                            </p:txEl>
                                          </p:spTgt>
                                        </p:tgtEl>
                                        <p:attrNameLst>
                                          <p:attrName>style.visibility</p:attrName>
                                        </p:attrNameLst>
                                      </p:cBhvr>
                                      <p:to>
                                        <p:strVal val="visible"/>
                                      </p:to>
                                    </p:set>
                                    <p:animEffect transition="in" filter="fade">
                                      <p:cBhvr>
                                        <p:cTn id="32" dur="500"/>
                                        <p:tgtEl>
                                          <p:spTgt spid="1075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7523">
                                            <p:txEl>
                                              <p:pRg st="6" end="6"/>
                                            </p:txEl>
                                          </p:spTgt>
                                        </p:tgtEl>
                                        <p:attrNameLst>
                                          <p:attrName>style.visibility</p:attrName>
                                        </p:attrNameLst>
                                      </p:cBhvr>
                                      <p:to>
                                        <p:strVal val="visible"/>
                                      </p:to>
                                    </p:set>
                                    <p:animEffect transition="in" filter="fade">
                                      <p:cBhvr>
                                        <p:cTn id="37" dur="500"/>
                                        <p:tgtEl>
                                          <p:spTgt spid="1075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Preventing Virus Infections</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Antivirus software </a:t>
            </a:r>
          </a:p>
          <a:p>
            <a:pPr lvl="1"/>
            <a:r>
              <a:rPr lang="en-US" dirty="0" smtClean="0"/>
              <a:t>Detects viruses and protects your computer</a:t>
            </a:r>
          </a:p>
          <a:p>
            <a:r>
              <a:rPr lang="en-US" dirty="0" smtClean="0"/>
              <a:t>Popular antivirus</a:t>
            </a:r>
          </a:p>
          <a:p>
            <a:pPr lvl="1"/>
            <a:r>
              <a:rPr lang="en-US" dirty="0" smtClean="0"/>
              <a:t>Symantec</a:t>
            </a:r>
          </a:p>
          <a:p>
            <a:pPr lvl="1"/>
            <a:r>
              <a:rPr lang="en-US" dirty="0" smtClean="0"/>
              <a:t>Kaspersky</a:t>
            </a:r>
          </a:p>
          <a:p>
            <a:pPr lvl="1"/>
            <a:r>
              <a:rPr lang="en-US" dirty="0" smtClean="0"/>
              <a:t>AVG</a:t>
            </a:r>
          </a:p>
          <a:p>
            <a:pPr lvl="1"/>
            <a:r>
              <a:rPr lang="en-US" dirty="0" smtClean="0"/>
              <a:t>McAfee</a:t>
            </a:r>
          </a:p>
          <a:p>
            <a:pPr lvl="1"/>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21</a:t>
            </a:fld>
            <a:endParaRPr lang="en-US" dirty="0"/>
          </a:p>
        </p:txBody>
      </p:sp>
    </p:spTree>
    <p:extLst>
      <p:ext uri="{BB962C8B-B14F-4D97-AF65-F5344CB8AC3E}">
        <p14:creationId xmlns:p14="http://schemas.microsoft.com/office/powerpoint/2010/main" val="323174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rmAutofit fontScale="90000"/>
          </a:bodyPr>
          <a:lstStyle/>
          <a:p>
            <a:pPr eaLnBrk="1" hangingPunct="1">
              <a:defRPr/>
            </a:pPr>
            <a:r>
              <a:rPr lang="en-US" sz="3100" dirty="0" smtClean="0"/>
              <a:t>Preventing Virus Infections:</a:t>
            </a:r>
            <a:r>
              <a:rPr lang="en-US" dirty="0" smtClean="0"/>
              <a:t/>
            </a:r>
            <a:br>
              <a:rPr lang="en-US" dirty="0" smtClean="0"/>
            </a:br>
            <a:r>
              <a:rPr lang="en-US" dirty="0" smtClean="0"/>
              <a:t>Antivirus Software</a:t>
            </a:r>
            <a:endParaRPr lang="en-US" dirty="0"/>
          </a:p>
        </p:txBody>
      </p:sp>
      <p:sp>
        <p:nvSpPr>
          <p:cNvPr id="3" name="Footer Placeholder 2"/>
          <p:cNvSpPr>
            <a:spLocks noGrp="1"/>
          </p:cNvSpPr>
          <p:nvPr>
            <p:ph type="ftr" sz="quarter" idx="11"/>
          </p:nvPr>
        </p:nvSpPr>
        <p:spPr/>
        <p:txBody>
          <a:bodyPr/>
          <a:lstStyle/>
          <a:p>
            <a:r>
              <a:rPr lang="en-US" smtClean="0"/>
              <a:t>Copyright © 2015 Pearson Education, Inc.</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22</a:t>
            </a:fld>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57200" y="1524000"/>
            <a:ext cx="8229600" cy="4760259"/>
          </a:xfrm>
          <a:prstGeom prst="rect">
            <a:avLst/>
          </a:prstGeom>
          <a:noFill/>
          <a:ln w="9525">
            <a:noFill/>
            <a:miter lim="800000"/>
            <a:headEnd/>
            <a:tailEnd/>
          </a:ln>
          <a:effectLst/>
        </p:spPr>
      </p:pic>
    </p:spTree>
    <p:extLst>
      <p:ext uri="{BB962C8B-B14F-4D97-AF65-F5344CB8AC3E}">
        <p14:creationId xmlns:p14="http://schemas.microsoft.com/office/powerpoint/2010/main" val="294086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rmAutofit fontScale="90000"/>
          </a:bodyPr>
          <a:lstStyle/>
          <a:p>
            <a:pPr eaLnBrk="1" hangingPunct="1">
              <a:defRPr/>
            </a:pPr>
            <a:r>
              <a:rPr lang="en-US" sz="3100" dirty="0" smtClean="0"/>
              <a:t>Preventing Virus Infections:</a:t>
            </a:r>
            <a:r>
              <a:rPr lang="en-US" dirty="0" smtClean="0"/>
              <a:t/>
            </a:r>
            <a:br>
              <a:rPr lang="en-US" dirty="0" smtClean="0"/>
            </a:br>
            <a:r>
              <a:rPr lang="en-US" dirty="0" smtClean="0"/>
              <a:t>Antivirus Software (cont.)</a:t>
            </a:r>
            <a:endParaRPr lang="en-US" dirty="0"/>
          </a:p>
        </p:txBody>
      </p:sp>
      <p:sp>
        <p:nvSpPr>
          <p:cNvPr id="132099" name="Rectangle 3"/>
          <p:cNvSpPr>
            <a:spLocks noGrp="1" noChangeArrowheads="1"/>
          </p:cNvSpPr>
          <p:nvPr>
            <p:ph idx="1"/>
          </p:nvPr>
        </p:nvSpPr>
        <p:spPr>
          <a:xfrm>
            <a:off x="457200" y="1600200"/>
            <a:ext cx="8229600" cy="5105400"/>
          </a:xfrm>
        </p:spPr>
        <p:txBody>
          <a:bodyPr>
            <a:normAutofit/>
          </a:bodyPr>
          <a:lstStyle/>
          <a:p>
            <a:pPr eaLnBrk="1" hangingPunct="1">
              <a:lnSpc>
                <a:spcPct val="90000"/>
              </a:lnSpc>
            </a:pPr>
            <a:r>
              <a:rPr lang="en-US" dirty="0" smtClean="0"/>
              <a:t>Main functions of antivirus software</a:t>
            </a:r>
          </a:p>
          <a:p>
            <a:pPr lvl="1">
              <a:lnSpc>
                <a:spcPct val="90000"/>
              </a:lnSpc>
            </a:pPr>
            <a:r>
              <a:rPr lang="en-US" dirty="0" smtClean="0">
                <a:effectLst/>
              </a:rPr>
              <a:t>Detection </a:t>
            </a:r>
          </a:p>
          <a:p>
            <a:pPr lvl="1">
              <a:lnSpc>
                <a:spcPct val="90000"/>
              </a:lnSpc>
            </a:pPr>
            <a:r>
              <a:rPr lang="en-US" dirty="0" smtClean="0"/>
              <a:t>Stopping virus execution</a:t>
            </a:r>
          </a:p>
          <a:p>
            <a:pPr lvl="1">
              <a:lnSpc>
                <a:spcPct val="90000"/>
              </a:lnSpc>
            </a:pPr>
            <a:r>
              <a:rPr lang="en-US" dirty="0" smtClean="0"/>
              <a:t>Preventing future infection</a:t>
            </a:r>
          </a:p>
        </p:txBody>
      </p:sp>
      <p:sp>
        <p:nvSpPr>
          <p:cNvPr id="3" name="Footer Placeholder 2"/>
          <p:cNvSpPr>
            <a:spLocks noGrp="1"/>
          </p:cNvSpPr>
          <p:nvPr>
            <p:ph type="ftr" sz="quarter" idx="11"/>
          </p:nvPr>
        </p:nvSpPr>
        <p:spPr/>
        <p:txBody>
          <a:bodyPr/>
          <a:lstStyle/>
          <a:p>
            <a:r>
              <a:rPr lang="en-US" smtClean="0"/>
              <a:t>Copyright © 2015 Pearson Education, Inc.</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23</a:t>
            </a:fld>
            <a:endParaRPr lang="en-US" dirty="0"/>
          </a:p>
        </p:txBody>
      </p:sp>
    </p:spTree>
    <p:extLst>
      <p:ext uri="{BB962C8B-B14F-4D97-AF65-F5344CB8AC3E}">
        <p14:creationId xmlns:p14="http://schemas.microsoft.com/office/powerpoint/2010/main" val="66783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fade">
                                      <p:cBhvr>
                                        <p:cTn id="7" dur="500"/>
                                        <p:tgtEl>
                                          <p:spTgt spid="132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9">
                                            <p:txEl>
                                              <p:pRg st="1" end="1"/>
                                            </p:txEl>
                                          </p:spTgt>
                                        </p:tgtEl>
                                        <p:attrNameLst>
                                          <p:attrName>style.visibility</p:attrName>
                                        </p:attrNameLst>
                                      </p:cBhvr>
                                      <p:to>
                                        <p:strVal val="visible"/>
                                      </p:to>
                                    </p:set>
                                    <p:animEffect transition="in" filter="fade">
                                      <p:cBhvr>
                                        <p:cTn id="12" dur="500"/>
                                        <p:tgtEl>
                                          <p:spTgt spid="13209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2099">
                                            <p:txEl>
                                              <p:pRg st="2" end="2"/>
                                            </p:txEl>
                                          </p:spTgt>
                                        </p:tgtEl>
                                        <p:attrNameLst>
                                          <p:attrName>style.visibility</p:attrName>
                                        </p:attrNameLst>
                                      </p:cBhvr>
                                      <p:to>
                                        <p:strVal val="visible"/>
                                      </p:to>
                                    </p:set>
                                    <p:animEffect transition="in" filter="fade">
                                      <p:cBhvr>
                                        <p:cTn id="15" dur="500"/>
                                        <p:tgtEl>
                                          <p:spTgt spid="13209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fade">
                                      <p:cBhvr>
                                        <p:cTn id="18" dur="500"/>
                                        <p:tgtEl>
                                          <p:spTgt spid="132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rmAutofit fontScale="90000"/>
          </a:bodyPr>
          <a:lstStyle/>
          <a:p>
            <a:pPr eaLnBrk="1" hangingPunct="1">
              <a:defRPr/>
            </a:pPr>
            <a:r>
              <a:rPr lang="en-US" sz="3100" dirty="0" smtClean="0"/>
              <a:t>Preventing Virus Infections:</a:t>
            </a:r>
            <a:r>
              <a:rPr lang="en-US" dirty="0" smtClean="0"/>
              <a:t/>
            </a:r>
            <a:br>
              <a:rPr lang="en-US" dirty="0" smtClean="0"/>
            </a:br>
            <a:r>
              <a:rPr lang="en-US" dirty="0" smtClean="0"/>
              <a:t>Antivirus Software (cont.)</a:t>
            </a:r>
            <a:endParaRPr lang="en-US" dirty="0"/>
          </a:p>
        </p:txBody>
      </p:sp>
      <p:sp>
        <p:nvSpPr>
          <p:cNvPr id="3" name="Footer Placeholder 2"/>
          <p:cNvSpPr>
            <a:spLocks noGrp="1"/>
          </p:cNvSpPr>
          <p:nvPr>
            <p:ph type="ftr" sz="quarter" idx="11"/>
          </p:nvPr>
        </p:nvSpPr>
        <p:spPr/>
        <p:txBody>
          <a:bodyPr/>
          <a:lstStyle/>
          <a:p>
            <a:r>
              <a:rPr lang="en-US" smtClean="0"/>
              <a:t>Copyright © 2015 Pearson Education, Inc.</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97308" y="1842543"/>
            <a:ext cx="6075880" cy="353010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C5A0288-DE65-4327-81AA-3D0ED474C7D0}" type="slidenum">
              <a:rPr lang="en-US" smtClean="0"/>
              <a:pPr/>
              <a:t>24</a:t>
            </a:fld>
            <a:endParaRPr lang="en-US" dirty="0"/>
          </a:p>
        </p:txBody>
      </p:sp>
    </p:spTree>
    <p:extLst>
      <p:ext uri="{BB962C8B-B14F-4D97-AF65-F5344CB8AC3E}">
        <p14:creationId xmlns:p14="http://schemas.microsoft.com/office/powerpoint/2010/main" val="351184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rmAutofit fontScale="90000"/>
          </a:bodyPr>
          <a:lstStyle/>
          <a:p>
            <a:pPr eaLnBrk="1" hangingPunct="1">
              <a:defRPr/>
            </a:pPr>
            <a:r>
              <a:rPr lang="en-US" sz="3100" dirty="0" smtClean="0"/>
              <a:t>Preventing Virus Infections:</a:t>
            </a:r>
            <a:r>
              <a:rPr lang="en-US" dirty="0" smtClean="0"/>
              <a:t/>
            </a:r>
            <a:br>
              <a:rPr lang="en-US" dirty="0" smtClean="0"/>
            </a:br>
            <a:r>
              <a:rPr lang="en-US" dirty="0" smtClean="0"/>
              <a:t>Antivirus Software (cont.)</a:t>
            </a:r>
            <a:endParaRPr lang="en-US" dirty="0"/>
          </a:p>
        </p:txBody>
      </p:sp>
      <p:sp>
        <p:nvSpPr>
          <p:cNvPr id="132099" name="Rectangle 3"/>
          <p:cNvSpPr>
            <a:spLocks noGrp="1" noChangeArrowheads="1"/>
          </p:cNvSpPr>
          <p:nvPr>
            <p:ph idx="1"/>
          </p:nvPr>
        </p:nvSpPr>
        <p:spPr>
          <a:xfrm>
            <a:off x="457200" y="1600200"/>
            <a:ext cx="8229600" cy="4876800"/>
          </a:xfrm>
        </p:spPr>
        <p:txBody>
          <a:bodyPr>
            <a:normAutofit/>
          </a:bodyPr>
          <a:lstStyle/>
          <a:p>
            <a:pPr eaLnBrk="1" hangingPunct="1">
              <a:lnSpc>
                <a:spcPct val="90000"/>
              </a:lnSpc>
            </a:pPr>
            <a:r>
              <a:rPr lang="en-US" dirty="0" smtClean="0"/>
              <a:t>If computer is infected</a:t>
            </a:r>
          </a:p>
          <a:p>
            <a:pPr lvl="1">
              <a:lnSpc>
                <a:spcPct val="90000"/>
              </a:lnSpc>
            </a:pPr>
            <a:r>
              <a:rPr lang="en-US" dirty="0" smtClean="0">
                <a:effectLst/>
              </a:rPr>
              <a:t>Boot up using antivirus installation disc</a:t>
            </a:r>
          </a:p>
          <a:p>
            <a:pPr>
              <a:lnSpc>
                <a:spcPct val="90000"/>
              </a:lnSpc>
            </a:pPr>
            <a:r>
              <a:rPr lang="en-US" dirty="0" smtClean="0"/>
              <a:t>Virus is detected</a:t>
            </a:r>
          </a:p>
          <a:p>
            <a:pPr lvl="1">
              <a:lnSpc>
                <a:spcPct val="90000"/>
              </a:lnSpc>
            </a:pPr>
            <a:r>
              <a:rPr lang="en-US" dirty="0" smtClean="0"/>
              <a:t>Research it </a:t>
            </a:r>
          </a:p>
          <a:p>
            <a:pPr lvl="1">
              <a:lnSpc>
                <a:spcPct val="90000"/>
              </a:lnSpc>
            </a:pPr>
            <a:r>
              <a:rPr lang="en-US" dirty="0" smtClean="0"/>
              <a:t>Websites contain archives on viruses</a:t>
            </a:r>
            <a:endParaRPr lang="en-US" dirty="0" smtClean="0">
              <a:effectLst/>
            </a:endParaRPr>
          </a:p>
        </p:txBody>
      </p:sp>
      <p:sp>
        <p:nvSpPr>
          <p:cNvPr id="3" name="Footer Placeholder 2"/>
          <p:cNvSpPr>
            <a:spLocks noGrp="1"/>
          </p:cNvSpPr>
          <p:nvPr>
            <p:ph type="ftr" sz="quarter" idx="11"/>
          </p:nvPr>
        </p:nvSpPr>
        <p:spPr/>
        <p:txBody>
          <a:bodyPr/>
          <a:lstStyle/>
          <a:p>
            <a:r>
              <a:rPr lang="en-US" smtClean="0"/>
              <a:t>Copyright © 2015 Pearson Education, Inc.</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25</a:t>
            </a:fld>
            <a:endParaRPr lang="en-US" dirty="0"/>
          </a:p>
        </p:txBody>
      </p:sp>
    </p:spTree>
    <p:extLst>
      <p:ext uri="{BB962C8B-B14F-4D97-AF65-F5344CB8AC3E}">
        <p14:creationId xmlns:p14="http://schemas.microsoft.com/office/powerpoint/2010/main" val="399715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fade">
                                      <p:cBhvr>
                                        <p:cTn id="7" dur="500"/>
                                        <p:tgtEl>
                                          <p:spTgt spid="1320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099">
                                            <p:txEl>
                                              <p:pRg st="1" end="1"/>
                                            </p:txEl>
                                          </p:spTgt>
                                        </p:tgtEl>
                                        <p:attrNameLst>
                                          <p:attrName>style.visibility</p:attrName>
                                        </p:attrNameLst>
                                      </p:cBhvr>
                                      <p:to>
                                        <p:strVal val="visible"/>
                                      </p:to>
                                    </p:set>
                                    <p:animEffect transition="in" filter="fade">
                                      <p:cBhvr>
                                        <p:cTn id="10" dur="500"/>
                                        <p:tgtEl>
                                          <p:spTgt spid="13209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2099">
                                            <p:txEl>
                                              <p:pRg st="2" end="2"/>
                                            </p:txEl>
                                          </p:spTgt>
                                        </p:tgtEl>
                                        <p:attrNameLst>
                                          <p:attrName>style.visibility</p:attrName>
                                        </p:attrNameLst>
                                      </p:cBhvr>
                                      <p:to>
                                        <p:strVal val="visible"/>
                                      </p:to>
                                    </p:set>
                                    <p:animEffect transition="in" filter="fade">
                                      <p:cBhvr>
                                        <p:cTn id="15" dur="500"/>
                                        <p:tgtEl>
                                          <p:spTgt spid="13209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fade">
                                      <p:cBhvr>
                                        <p:cTn id="18" dur="500"/>
                                        <p:tgtEl>
                                          <p:spTgt spid="13209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2099">
                                            <p:txEl>
                                              <p:pRg st="4" end="4"/>
                                            </p:txEl>
                                          </p:spTgt>
                                        </p:tgtEl>
                                        <p:attrNameLst>
                                          <p:attrName>style.visibility</p:attrName>
                                        </p:attrNameLst>
                                      </p:cBhvr>
                                      <p:to>
                                        <p:strVal val="visible"/>
                                      </p:to>
                                    </p:set>
                                    <p:animEffect transition="in" filter="fade">
                                      <p:cBhvr>
                                        <p:cTn id="21" dur="500"/>
                                        <p:tgtEl>
                                          <p:spTgt spid="132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rmAutofit fontScale="90000"/>
          </a:bodyPr>
          <a:lstStyle/>
          <a:p>
            <a:pPr eaLnBrk="1" hangingPunct="1">
              <a:defRPr/>
            </a:pPr>
            <a:r>
              <a:rPr lang="en-US" sz="3100" dirty="0" smtClean="0"/>
              <a:t>Preventing Virus Infections:</a:t>
            </a:r>
            <a:r>
              <a:rPr lang="en-US" dirty="0" smtClean="0"/>
              <a:t/>
            </a:r>
            <a:br>
              <a:rPr lang="en-US" dirty="0" smtClean="0"/>
            </a:br>
            <a:r>
              <a:rPr lang="en-US" dirty="0" smtClean="0"/>
              <a:t>Antivirus Software (cont.)</a:t>
            </a:r>
            <a:endParaRPr lang="en-US" dirty="0"/>
          </a:p>
        </p:txBody>
      </p:sp>
      <p:sp>
        <p:nvSpPr>
          <p:cNvPr id="132099" name="Rectangle 3"/>
          <p:cNvSpPr>
            <a:spLocks noGrp="1" noChangeArrowheads="1"/>
          </p:cNvSpPr>
          <p:nvPr>
            <p:ph idx="1"/>
          </p:nvPr>
        </p:nvSpPr>
        <p:spPr>
          <a:xfrm>
            <a:off x="457200" y="1600200"/>
            <a:ext cx="8229600" cy="4876800"/>
          </a:xfrm>
        </p:spPr>
        <p:txBody>
          <a:bodyPr>
            <a:normAutofit/>
          </a:bodyPr>
          <a:lstStyle/>
          <a:p>
            <a:pPr>
              <a:lnSpc>
                <a:spcPct val="90000"/>
              </a:lnSpc>
            </a:pPr>
            <a:r>
              <a:rPr lang="en-US" dirty="0" smtClean="0">
                <a:effectLst/>
              </a:rPr>
              <a:t>Smartphones and other mobile devices are susceptible to viruses</a:t>
            </a:r>
          </a:p>
          <a:p>
            <a:pPr>
              <a:lnSpc>
                <a:spcPct val="90000"/>
              </a:lnSpc>
            </a:pPr>
            <a:r>
              <a:rPr lang="en-US" dirty="0" smtClean="0"/>
              <a:t>Antivirus software for mobile devices</a:t>
            </a:r>
          </a:p>
          <a:p>
            <a:pPr lvl="1">
              <a:lnSpc>
                <a:spcPct val="90000"/>
              </a:lnSpc>
            </a:pPr>
            <a:r>
              <a:rPr lang="en-US" dirty="0" smtClean="0">
                <a:effectLst/>
              </a:rPr>
              <a:t>Trend Micro’s Mobile Security for Android</a:t>
            </a:r>
          </a:p>
        </p:txBody>
      </p:sp>
      <p:sp>
        <p:nvSpPr>
          <p:cNvPr id="3" name="Footer Placeholder 2"/>
          <p:cNvSpPr>
            <a:spLocks noGrp="1"/>
          </p:cNvSpPr>
          <p:nvPr>
            <p:ph type="ftr" sz="quarter" idx="11"/>
          </p:nvPr>
        </p:nvSpPr>
        <p:spPr/>
        <p:txBody>
          <a:bodyPr/>
          <a:lstStyle/>
          <a:p>
            <a:r>
              <a:rPr lang="en-US" smtClean="0"/>
              <a:t>Copyright © 2015 Pearson Education, Inc.</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26</a:t>
            </a:fld>
            <a:endParaRPr lang="en-US" dirty="0"/>
          </a:p>
        </p:txBody>
      </p:sp>
    </p:spTree>
    <p:extLst>
      <p:ext uri="{BB962C8B-B14F-4D97-AF65-F5344CB8AC3E}">
        <p14:creationId xmlns:p14="http://schemas.microsoft.com/office/powerpoint/2010/main" val="112615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fade">
                                      <p:cBhvr>
                                        <p:cTn id="7" dur="500"/>
                                        <p:tgtEl>
                                          <p:spTgt spid="132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2099">
                                            <p:txEl>
                                              <p:pRg st="1" end="1"/>
                                            </p:txEl>
                                          </p:spTgt>
                                        </p:tgtEl>
                                        <p:attrNameLst>
                                          <p:attrName>style.visibility</p:attrName>
                                        </p:attrNameLst>
                                      </p:cBhvr>
                                      <p:to>
                                        <p:strVal val="visible"/>
                                      </p:to>
                                    </p:set>
                                    <p:animEffect transition="in" filter="fade">
                                      <p:cBhvr>
                                        <p:cTn id="12" dur="500"/>
                                        <p:tgtEl>
                                          <p:spTgt spid="13209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2099">
                                            <p:txEl>
                                              <p:pRg st="2" end="2"/>
                                            </p:txEl>
                                          </p:spTgt>
                                        </p:tgtEl>
                                        <p:attrNameLst>
                                          <p:attrName>style.visibility</p:attrName>
                                        </p:attrNameLst>
                                      </p:cBhvr>
                                      <p:to>
                                        <p:strVal val="visible"/>
                                      </p:to>
                                    </p:set>
                                    <p:animEffect transition="in" filter="fade">
                                      <p:cBhvr>
                                        <p:cTn id="15" dur="500"/>
                                        <p:tgtEl>
                                          <p:spTgt spid="132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Preventing Virus </a:t>
            </a:r>
            <a:r>
              <a:rPr lang="en-US" sz="3100" dirty="0" smtClean="0"/>
              <a:t>Infections:</a:t>
            </a:r>
            <a:r>
              <a:rPr lang="en-US" dirty="0"/>
              <a:t/>
            </a:r>
            <a:br>
              <a:rPr lang="en-US" dirty="0"/>
            </a:br>
            <a:r>
              <a:rPr lang="en-US" dirty="0"/>
              <a:t>Software </a:t>
            </a:r>
            <a:r>
              <a:rPr lang="en-US" dirty="0" smtClean="0"/>
              <a:t>Updates</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Drive-by download</a:t>
            </a:r>
          </a:p>
          <a:p>
            <a:r>
              <a:rPr lang="en-US" dirty="0" smtClean="0"/>
              <a:t>Windows operating system </a:t>
            </a:r>
          </a:p>
          <a:p>
            <a:pPr lvl="1"/>
            <a:r>
              <a:rPr lang="en-US" dirty="0"/>
              <a:t>A</a:t>
            </a:r>
            <a:r>
              <a:rPr lang="en-US" dirty="0" smtClean="0"/>
              <a:t>utomatic update utility: Windows Update</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27</a:t>
            </a:fld>
            <a:endParaRPr lang="en-US" dirty="0"/>
          </a:p>
        </p:txBody>
      </p:sp>
    </p:spTree>
    <p:extLst>
      <p:ext uri="{BB962C8B-B14F-4D97-AF65-F5344CB8AC3E}">
        <p14:creationId xmlns:p14="http://schemas.microsoft.com/office/powerpoint/2010/main" val="96782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Preventing Virus </a:t>
            </a:r>
            <a:r>
              <a:rPr lang="en-US" sz="3100" dirty="0" smtClean="0"/>
              <a:t>Infections:</a:t>
            </a:r>
            <a:r>
              <a:rPr lang="en-US" dirty="0"/>
              <a:t/>
            </a:r>
            <a:br>
              <a:rPr lang="en-US" dirty="0"/>
            </a:br>
            <a:r>
              <a:rPr lang="en-US" dirty="0"/>
              <a:t>Software </a:t>
            </a:r>
            <a:r>
              <a:rPr lang="en-US" dirty="0" smtClean="0"/>
              <a:t>Updates (cont.)</a:t>
            </a:r>
            <a:endParaRPr lang="en-US" dirty="0"/>
          </a:p>
        </p:txBody>
      </p:sp>
      <p:sp>
        <p:nvSpPr>
          <p:cNvPr id="3" name="Content Placeholder 2"/>
          <p:cNvSpPr>
            <a:spLocks noGrp="1"/>
          </p:cNvSpPr>
          <p:nvPr>
            <p:ph idx="1"/>
          </p:nvPr>
        </p:nvSpPr>
        <p:spPr/>
        <p:txBody>
          <a:bodyPr/>
          <a:lstStyle/>
          <a:p>
            <a:r>
              <a:rPr lang="en-US" dirty="0" smtClean="0"/>
              <a:t>Default option in Windows </a:t>
            </a:r>
          </a:p>
          <a:p>
            <a:pPr lvl="1"/>
            <a:r>
              <a:rPr lang="en-US" dirty="0" smtClean="0"/>
              <a:t>Receive updates automatically</a:t>
            </a:r>
          </a:p>
          <a:p>
            <a:r>
              <a:rPr lang="en-US" dirty="0" smtClean="0"/>
              <a:t>Other options available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28</a:t>
            </a:fld>
            <a:endParaRPr lang="en-US" dirty="0"/>
          </a:p>
        </p:txBody>
      </p:sp>
    </p:spTree>
    <p:extLst>
      <p:ext uri="{BB962C8B-B14F-4D97-AF65-F5344CB8AC3E}">
        <p14:creationId xmlns:p14="http://schemas.microsoft.com/office/powerpoint/2010/main" val="208482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en-US" dirty="0" smtClean="0"/>
              <a:t>Chapter Topics </a:t>
            </a:r>
          </a:p>
        </p:txBody>
      </p:sp>
      <p:sp>
        <p:nvSpPr>
          <p:cNvPr id="66563" name="Rectangle 3"/>
          <p:cNvSpPr>
            <a:spLocks noGrp="1" noChangeArrowheads="1"/>
          </p:cNvSpPr>
          <p:nvPr>
            <p:ph type="body" idx="1"/>
          </p:nvPr>
        </p:nvSpPr>
        <p:spPr>
          <a:xfrm>
            <a:off x="457200" y="1600200"/>
            <a:ext cx="8229600" cy="4876800"/>
          </a:xfrm>
        </p:spPr>
        <p:txBody>
          <a:bodyPr>
            <a:normAutofit/>
          </a:bodyPr>
          <a:lstStyle/>
          <a:p>
            <a:pPr eaLnBrk="1" hangingPunct="1"/>
            <a:r>
              <a:rPr lang="en-US" dirty="0" smtClean="0">
                <a:effectLst/>
              </a:rPr>
              <a:t>Cybercrime and Identity Theft</a:t>
            </a:r>
          </a:p>
          <a:p>
            <a:pPr eaLnBrk="1" hangingPunct="1"/>
            <a:r>
              <a:rPr lang="en-US" dirty="0" smtClean="0"/>
              <a:t>Protecting Yourself from Computer Viruses</a:t>
            </a:r>
          </a:p>
          <a:p>
            <a:pPr eaLnBrk="1" hangingPunct="1"/>
            <a:r>
              <a:rPr lang="en-US" dirty="0" smtClean="0">
                <a:effectLst/>
              </a:rPr>
              <a:t>Protecting Digital Assets from Hackers</a:t>
            </a:r>
          </a:p>
          <a:p>
            <a:pPr eaLnBrk="1" hangingPunct="1"/>
            <a:r>
              <a:rPr lang="en-US" dirty="0" smtClean="0">
                <a:effectLst/>
              </a:rPr>
              <a:t>Managing Online Annoyances</a:t>
            </a:r>
          </a:p>
          <a:p>
            <a:pPr eaLnBrk="1" hangingPunct="1"/>
            <a:r>
              <a:rPr lang="en-US" dirty="0" smtClean="0"/>
              <a:t>Keeping Your Data Safe</a:t>
            </a:r>
          </a:p>
          <a:p>
            <a:pPr eaLnBrk="1" hangingPunct="1"/>
            <a:r>
              <a:rPr lang="en-US" dirty="0" smtClean="0">
                <a:effectLst/>
              </a:rPr>
              <a:t>Protecting Your Physical Computing Assets</a:t>
            </a:r>
          </a:p>
        </p:txBody>
      </p:sp>
      <p:sp>
        <p:nvSpPr>
          <p:cNvPr id="2" name="Footer Placeholder 1"/>
          <p:cNvSpPr>
            <a:spLocks noGrp="1"/>
          </p:cNvSpPr>
          <p:nvPr>
            <p:ph type="ftr" sz="quarter" idx="11"/>
          </p:nvPr>
        </p:nvSpPr>
        <p:spPr/>
        <p:txBody>
          <a:bodyPr/>
          <a:lstStyle/>
          <a:p>
            <a:r>
              <a:rPr lang="en-US" dirty="0"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fade">
                                      <p:cBhvr>
                                        <p:cTn id="7" dur="500"/>
                                        <p:tgtEl>
                                          <p:spTgt spid="66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fade">
                                      <p:cBhvr>
                                        <p:cTn id="12" dur="500"/>
                                        <p:tgtEl>
                                          <p:spTgt spid="66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563">
                                            <p:txEl>
                                              <p:pRg st="2" end="2"/>
                                            </p:txEl>
                                          </p:spTgt>
                                        </p:tgtEl>
                                        <p:attrNameLst>
                                          <p:attrName>style.visibility</p:attrName>
                                        </p:attrNameLst>
                                      </p:cBhvr>
                                      <p:to>
                                        <p:strVal val="visible"/>
                                      </p:to>
                                    </p:set>
                                    <p:animEffect transition="in" filter="fade">
                                      <p:cBhvr>
                                        <p:cTn id="17" dur="500"/>
                                        <p:tgtEl>
                                          <p:spTgt spid="665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6563">
                                            <p:txEl>
                                              <p:pRg st="3" end="3"/>
                                            </p:txEl>
                                          </p:spTgt>
                                        </p:tgtEl>
                                        <p:attrNameLst>
                                          <p:attrName>style.visibility</p:attrName>
                                        </p:attrNameLst>
                                      </p:cBhvr>
                                      <p:to>
                                        <p:strVal val="visible"/>
                                      </p:to>
                                    </p:set>
                                    <p:animEffect transition="in" filter="fade">
                                      <p:cBhvr>
                                        <p:cTn id="22" dur="500"/>
                                        <p:tgtEl>
                                          <p:spTgt spid="665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563">
                                            <p:txEl>
                                              <p:pRg st="4" end="4"/>
                                            </p:txEl>
                                          </p:spTgt>
                                        </p:tgtEl>
                                        <p:attrNameLst>
                                          <p:attrName>style.visibility</p:attrName>
                                        </p:attrNameLst>
                                      </p:cBhvr>
                                      <p:to>
                                        <p:strVal val="visible"/>
                                      </p:to>
                                    </p:set>
                                    <p:animEffect transition="in" filter="fade">
                                      <p:cBhvr>
                                        <p:cTn id="27" dur="500"/>
                                        <p:tgtEl>
                                          <p:spTgt spid="665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6563">
                                            <p:txEl>
                                              <p:pRg st="5" end="5"/>
                                            </p:txEl>
                                          </p:spTgt>
                                        </p:tgtEl>
                                        <p:attrNameLst>
                                          <p:attrName>style.visibility</p:attrName>
                                        </p:attrNameLst>
                                      </p:cBhvr>
                                      <p:to>
                                        <p:strVal val="visible"/>
                                      </p:to>
                                    </p:set>
                                    <p:animEffect transition="in" filter="fade">
                                      <p:cBhvr>
                                        <p:cTn id="32" dur="500"/>
                                        <p:tgtEl>
                                          <p:spTgt spid="665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rmAutofit fontScale="90000"/>
          </a:bodyPr>
          <a:lstStyle/>
          <a:p>
            <a:pPr eaLnBrk="1" hangingPunct="1">
              <a:defRPr/>
            </a:pPr>
            <a:r>
              <a:rPr lang="en-US" sz="3100" dirty="0" smtClean="0"/>
              <a:t>Preventing Virus Infections:</a:t>
            </a:r>
            <a:r>
              <a:rPr lang="en-US" dirty="0" smtClean="0"/>
              <a:t/>
            </a:r>
            <a:br>
              <a:rPr lang="en-US" dirty="0" smtClean="0"/>
            </a:br>
            <a:r>
              <a:rPr lang="en-US" dirty="0" smtClean="0"/>
              <a:t>Software Updates (cont.)</a:t>
            </a:r>
            <a:endParaRPr lang="en-US" dirty="0"/>
          </a:p>
        </p:txBody>
      </p:sp>
      <p:sp>
        <p:nvSpPr>
          <p:cNvPr id="3" name="Footer Placeholder 2"/>
          <p:cNvSpPr>
            <a:spLocks noGrp="1"/>
          </p:cNvSpPr>
          <p:nvPr>
            <p:ph type="ftr" sz="quarter" idx="11"/>
          </p:nvPr>
        </p:nvSpPr>
        <p:spPr/>
        <p:txBody>
          <a:bodyPr/>
          <a:lstStyle/>
          <a:p>
            <a:r>
              <a:rPr lang="en-US" smtClean="0"/>
              <a:t>Copyright © 2015 Pearson Education, Inc.</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4430" y="1778763"/>
            <a:ext cx="8155140" cy="4294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C5A0288-DE65-4327-81AA-3D0ED474C7D0}" type="slidenum">
              <a:rPr lang="en-US" smtClean="0"/>
              <a:pPr/>
              <a:t>29</a:t>
            </a:fld>
            <a:endParaRPr lang="en-US" dirty="0"/>
          </a:p>
        </p:txBody>
      </p:sp>
    </p:spTree>
    <p:extLst>
      <p:ext uri="{BB962C8B-B14F-4D97-AF65-F5344CB8AC3E}">
        <p14:creationId xmlns:p14="http://schemas.microsoft.com/office/powerpoint/2010/main" val="43436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Hackers</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Types of hackers</a:t>
            </a:r>
          </a:p>
          <a:p>
            <a:pPr lvl="1"/>
            <a:r>
              <a:rPr lang="en-US" dirty="0" smtClean="0"/>
              <a:t>White-hat or ethical hackers</a:t>
            </a:r>
          </a:p>
          <a:p>
            <a:pPr lvl="1"/>
            <a:r>
              <a:rPr lang="en-US" dirty="0" smtClean="0"/>
              <a:t>Black-hat hackers</a:t>
            </a:r>
          </a:p>
          <a:p>
            <a:pPr lvl="1"/>
            <a:r>
              <a:rPr lang="en-US" dirty="0" smtClean="0"/>
              <a:t>Grey-hat hackers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30</a:t>
            </a:fld>
            <a:endParaRPr lang="en-US" dirty="0"/>
          </a:p>
        </p:txBody>
      </p:sp>
    </p:spTree>
    <p:extLst>
      <p:ext uri="{BB962C8B-B14F-4D97-AF65-F5344CB8AC3E}">
        <p14:creationId xmlns:p14="http://schemas.microsoft.com/office/powerpoint/2010/main" val="187766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smtClean="0"/>
              <a:t>Hackers:</a:t>
            </a:r>
            <a:r>
              <a:rPr lang="en-US" dirty="0" smtClean="0"/>
              <a:t/>
            </a:r>
            <a:br>
              <a:rPr lang="en-US" dirty="0" smtClean="0"/>
            </a:br>
            <a:r>
              <a:rPr lang="en-US" dirty="0" smtClean="0"/>
              <a:t>Problems Hackers Can Cause</a:t>
            </a:r>
            <a:endParaRPr lang="en-US" dirty="0"/>
          </a:p>
        </p:txBody>
      </p:sp>
      <p:sp>
        <p:nvSpPr>
          <p:cNvPr id="3" name="Content Placeholder 2"/>
          <p:cNvSpPr>
            <a:spLocks noGrp="1"/>
          </p:cNvSpPr>
          <p:nvPr>
            <p:ph idx="1"/>
          </p:nvPr>
        </p:nvSpPr>
        <p:spPr/>
        <p:txBody>
          <a:bodyPr/>
          <a:lstStyle/>
          <a:p>
            <a:r>
              <a:rPr lang="en-US" dirty="0" smtClean="0"/>
              <a:t>Steal credit and debit card information</a:t>
            </a:r>
          </a:p>
          <a:p>
            <a:r>
              <a:rPr lang="en-US" dirty="0" smtClean="0"/>
              <a:t>Break into sites </a:t>
            </a:r>
          </a:p>
          <a:p>
            <a:r>
              <a:rPr lang="en-US" dirty="0" smtClean="0"/>
              <a:t>Capture login ID and password</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31</a:t>
            </a:fld>
            <a:endParaRPr lang="en-US" dirty="0"/>
          </a:p>
        </p:txBody>
      </p:sp>
    </p:spTree>
    <p:extLst>
      <p:ext uri="{BB962C8B-B14F-4D97-AF65-F5344CB8AC3E}">
        <p14:creationId xmlns:p14="http://schemas.microsoft.com/office/powerpoint/2010/main" val="424083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rmAutofit fontScale="90000"/>
          </a:bodyPr>
          <a:lstStyle/>
          <a:p>
            <a:r>
              <a:rPr lang="en-US" sz="3100" dirty="0" smtClean="0"/>
              <a:t>Hackers:</a:t>
            </a:r>
            <a:r>
              <a:rPr lang="en-US" dirty="0" smtClean="0"/>
              <a:t/>
            </a:r>
            <a:br>
              <a:rPr lang="en-US" dirty="0" smtClean="0"/>
            </a:br>
            <a:r>
              <a:rPr lang="en-US" sz="4000" dirty="0" smtClean="0"/>
              <a:t>Problems Hackers Can Cause (cont.)</a:t>
            </a:r>
            <a:endParaRPr lang="en-US" sz="4000"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Packet analyzer (sniffer)</a:t>
            </a:r>
          </a:p>
          <a:p>
            <a:r>
              <a:rPr lang="en-US" dirty="0" smtClean="0"/>
              <a:t>Firewall</a:t>
            </a:r>
          </a:p>
          <a:p>
            <a:r>
              <a:rPr lang="en-US" dirty="0" smtClean="0"/>
              <a:t>Data encryption</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32</a:t>
            </a:fld>
            <a:endParaRPr lang="en-US" dirty="0"/>
          </a:p>
        </p:txBody>
      </p:sp>
    </p:spTree>
    <p:extLst>
      <p:ext uri="{BB962C8B-B14F-4D97-AF65-F5344CB8AC3E}">
        <p14:creationId xmlns:p14="http://schemas.microsoft.com/office/powerpoint/2010/main" val="79487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45185" y="2742434"/>
            <a:ext cx="3406430" cy="32886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sz="3100" dirty="0" smtClean="0"/>
              <a:t>Hackers:</a:t>
            </a:r>
            <a:r>
              <a:rPr lang="en-US" dirty="0" smtClean="0"/>
              <a:t/>
            </a:r>
            <a:br>
              <a:rPr lang="en-US" dirty="0" smtClean="0"/>
            </a:br>
            <a:r>
              <a:rPr lang="en-US" dirty="0" smtClean="0"/>
              <a:t>Trojan Horses and Rootkits</a:t>
            </a:r>
            <a:endParaRPr lang="en-US" dirty="0"/>
          </a:p>
        </p:txBody>
      </p:sp>
      <p:sp>
        <p:nvSpPr>
          <p:cNvPr id="3" name="Content Placeholder 2"/>
          <p:cNvSpPr>
            <a:spLocks noGrp="1"/>
          </p:cNvSpPr>
          <p:nvPr>
            <p:ph idx="1"/>
          </p:nvPr>
        </p:nvSpPr>
        <p:spPr>
          <a:xfrm>
            <a:off x="457200" y="1600200"/>
            <a:ext cx="4876800" cy="5257800"/>
          </a:xfrm>
        </p:spPr>
        <p:txBody>
          <a:bodyPr>
            <a:normAutofit/>
          </a:bodyPr>
          <a:lstStyle/>
          <a:p>
            <a:r>
              <a:rPr lang="en-US" dirty="0" smtClean="0"/>
              <a:t>Trojan Horses—appear to be useful </a:t>
            </a:r>
          </a:p>
          <a:p>
            <a:r>
              <a:rPr lang="en-US" dirty="0" smtClean="0"/>
              <a:t>Rootkits</a:t>
            </a:r>
          </a:p>
          <a:p>
            <a:r>
              <a:rPr lang="en-US" dirty="0" smtClean="0"/>
              <a:t>Zombie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33</a:t>
            </a:fld>
            <a:endParaRPr lang="en-US" dirty="0"/>
          </a:p>
        </p:txBody>
      </p:sp>
    </p:spTree>
    <p:extLst>
      <p:ext uri="{BB962C8B-B14F-4D97-AF65-F5344CB8AC3E}">
        <p14:creationId xmlns:p14="http://schemas.microsoft.com/office/powerpoint/2010/main" val="151281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smtClean="0"/>
              <a:t>Hackers:</a:t>
            </a:r>
            <a:r>
              <a:rPr lang="en-US" dirty="0" smtClean="0"/>
              <a:t/>
            </a:r>
            <a:br>
              <a:rPr lang="en-US" dirty="0" smtClean="0"/>
            </a:br>
            <a:r>
              <a:rPr lang="en-US" dirty="0" smtClean="0"/>
              <a:t>Denial-of-Service Attacks</a:t>
            </a:r>
            <a:endParaRPr lang="en-US" dirty="0"/>
          </a:p>
        </p:txBody>
      </p:sp>
      <p:sp>
        <p:nvSpPr>
          <p:cNvPr id="3" name="Content Placeholder 2"/>
          <p:cNvSpPr>
            <a:spLocks noGrp="1"/>
          </p:cNvSpPr>
          <p:nvPr>
            <p:ph idx="1"/>
          </p:nvPr>
        </p:nvSpPr>
        <p:spPr>
          <a:xfrm>
            <a:off x="381000" y="1600200"/>
            <a:ext cx="8305800" cy="5029200"/>
          </a:xfrm>
        </p:spPr>
        <p:txBody>
          <a:bodyPr>
            <a:normAutofit/>
          </a:bodyPr>
          <a:lstStyle/>
          <a:p>
            <a:r>
              <a:rPr lang="en-US" dirty="0" smtClean="0"/>
              <a:t>Users are denied access to a computer system</a:t>
            </a:r>
          </a:p>
          <a:p>
            <a:r>
              <a:rPr lang="en-US" dirty="0" smtClean="0"/>
              <a:t>System shuts down</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34</a:t>
            </a:fld>
            <a:endParaRPr lang="en-US" dirty="0"/>
          </a:p>
        </p:txBody>
      </p:sp>
    </p:spTree>
    <p:extLst>
      <p:ext uri="{BB962C8B-B14F-4D97-AF65-F5344CB8AC3E}">
        <p14:creationId xmlns:p14="http://schemas.microsoft.com/office/powerpoint/2010/main" val="5959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40936" y="1674462"/>
            <a:ext cx="5262127" cy="46520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sz="3100" dirty="0" smtClean="0"/>
              <a:t>Hackers:</a:t>
            </a:r>
            <a:r>
              <a:rPr lang="en-US" dirty="0" smtClean="0"/>
              <a:t/>
            </a:r>
            <a:br>
              <a:rPr lang="en-US" dirty="0" smtClean="0"/>
            </a:br>
            <a:r>
              <a:rPr lang="en-US" dirty="0" smtClean="0"/>
              <a:t>Denial-of-Service Attacks (cont.)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35</a:t>
            </a:fld>
            <a:endParaRPr lang="en-US" dirty="0"/>
          </a:p>
        </p:txBody>
      </p:sp>
    </p:spTree>
    <p:extLst>
      <p:ext uri="{BB962C8B-B14F-4D97-AF65-F5344CB8AC3E}">
        <p14:creationId xmlns:p14="http://schemas.microsoft.com/office/powerpoint/2010/main" val="221809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rmAutofit fontScale="90000"/>
          </a:bodyPr>
          <a:lstStyle/>
          <a:p>
            <a:r>
              <a:rPr lang="en-US" sz="3100" dirty="0" smtClean="0"/>
              <a:t>Hackers:</a:t>
            </a:r>
            <a:r>
              <a:rPr lang="en-US" dirty="0" smtClean="0"/>
              <a:t/>
            </a:r>
            <a:br>
              <a:rPr lang="en-US" dirty="0" smtClean="0"/>
            </a:br>
            <a:r>
              <a:rPr lang="en-US" sz="4000" dirty="0" smtClean="0"/>
              <a:t>How Hackers Gain Computer Access</a:t>
            </a:r>
            <a:endParaRPr lang="en-US" sz="4000" dirty="0"/>
          </a:p>
        </p:txBody>
      </p:sp>
      <p:sp>
        <p:nvSpPr>
          <p:cNvPr id="6" name="Text Placeholder 5"/>
          <p:cNvSpPr>
            <a:spLocks noGrp="1"/>
          </p:cNvSpPr>
          <p:nvPr>
            <p:ph type="body" sz="half" idx="1"/>
          </p:nvPr>
        </p:nvSpPr>
        <p:spPr>
          <a:xfrm>
            <a:off x="457200" y="1600200"/>
            <a:ext cx="8229600" cy="4800600"/>
          </a:xfrm>
        </p:spPr>
        <p:txBody>
          <a:bodyPr/>
          <a:lstStyle/>
          <a:p>
            <a:r>
              <a:rPr lang="en-US" dirty="0"/>
              <a:t>Direct access</a:t>
            </a:r>
          </a:p>
          <a:p>
            <a:r>
              <a:rPr lang="en-US" dirty="0" smtClean="0"/>
              <a:t>Indirect access</a:t>
            </a:r>
          </a:p>
          <a:p>
            <a:r>
              <a:rPr lang="en-US" dirty="0" smtClean="0"/>
              <a:t>Logical ports</a:t>
            </a:r>
          </a:p>
          <a:p>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36</a:t>
            </a:fld>
            <a:endParaRPr lang="en-US" dirty="0"/>
          </a:p>
        </p:txBody>
      </p:sp>
    </p:spTree>
    <p:extLst>
      <p:ext uri="{BB962C8B-B14F-4D97-AF65-F5344CB8AC3E}">
        <p14:creationId xmlns:p14="http://schemas.microsoft.com/office/powerpoint/2010/main" val="244111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smtClean="0"/>
              <a:t>Restricting Access to Your</a:t>
            </a:r>
            <a:br>
              <a:rPr lang="en-US" sz="3900" dirty="0" smtClean="0"/>
            </a:br>
            <a:r>
              <a:rPr lang="en-US" sz="3900" dirty="0" smtClean="0"/>
              <a:t>Digital Assets</a:t>
            </a:r>
            <a:endParaRPr lang="en-US" sz="3900" dirty="0"/>
          </a:p>
        </p:txBody>
      </p:sp>
      <p:sp>
        <p:nvSpPr>
          <p:cNvPr id="3" name="Content Placeholder 2"/>
          <p:cNvSpPr>
            <a:spLocks noGrp="1"/>
          </p:cNvSpPr>
          <p:nvPr>
            <p:ph idx="1"/>
          </p:nvPr>
        </p:nvSpPr>
        <p:spPr/>
        <p:txBody>
          <a:bodyPr/>
          <a:lstStyle/>
          <a:p>
            <a:r>
              <a:rPr lang="en-US" dirty="0" smtClean="0"/>
              <a:t>Keep hackers out</a:t>
            </a:r>
          </a:p>
          <a:p>
            <a:pPr lvl="1"/>
            <a:r>
              <a:rPr lang="en-US" dirty="0" smtClean="0"/>
              <a:t>Prevent them from accessing computer</a:t>
            </a:r>
          </a:p>
          <a:p>
            <a:pPr lvl="1"/>
            <a:r>
              <a:rPr lang="en-US" dirty="0" smtClean="0"/>
              <a:t>Protect your digital information</a:t>
            </a:r>
          </a:p>
          <a:p>
            <a:pPr lvl="1"/>
            <a:r>
              <a:rPr lang="en-US" dirty="0" smtClean="0"/>
              <a:t>Hide activities from prying eyes</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37</a:t>
            </a:fld>
            <a:endParaRPr lang="en-US" dirty="0"/>
          </a:p>
        </p:txBody>
      </p:sp>
    </p:spTree>
    <p:extLst>
      <p:ext uri="{BB962C8B-B14F-4D97-AF65-F5344CB8AC3E}">
        <p14:creationId xmlns:p14="http://schemas.microsoft.com/office/powerpoint/2010/main" val="39081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381000" y="228600"/>
            <a:ext cx="8382000" cy="1066800"/>
          </a:xfrm>
        </p:spPr>
        <p:txBody>
          <a:bodyPr>
            <a:noAutofit/>
          </a:bodyPr>
          <a:lstStyle/>
          <a:p>
            <a:pPr eaLnBrk="1" hangingPunct="1">
              <a:defRPr/>
            </a:pPr>
            <a:r>
              <a:rPr lang="en-US" sz="2800" dirty="0" smtClean="0"/>
              <a:t>Restricting Access to Your Digital Assets:</a:t>
            </a:r>
            <a:r>
              <a:rPr lang="en-US" sz="3200" dirty="0" smtClean="0"/>
              <a:t/>
            </a:r>
            <a:br>
              <a:rPr lang="en-US" sz="3200" dirty="0" smtClean="0"/>
            </a:br>
            <a:r>
              <a:rPr lang="en-US" sz="4000" dirty="0" smtClean="0"/>
              <a:t>Firewalls</a:t>
            </a:r>
            <a:endParaRPr lang="en-US" sz="3600" dirty="0"/>
          </a:p>
        </p:txBody>
      </p:sp>
      <p:sp>
        <p:nvSpPr>
          <p:cNvPr id="117763" name="Rectangle 3"/>
          <p:cNvSpPr>
            <a:spLocks noGrp="1" noChangeArrowheads="1"/>
          </p:cNvSpPr>
          <p:nvPr>
            <p:ph type="body" idx="1"/>
          </p:nvPr>
        </p:nvSpPr>
        <p:spPr>
          <a:xfrm>
            <a:off x="457200" y="1600200"/>
            <a:ext cx="8229600" cy="4572000"/>
          </a:xfrm>
        </p:spPr>
        <p:txBody>
          <a:bodyPr>
            <a:normAutofit/>
          </a:bodyPr>
          <a:lstStyle/>
          <a:p>
            <a:pPr eaLnBrk="1" hangingPunct="1"/>
            <a:r>
              <a:rPr lang="en-US" dirty="0" smtClean="0"/>
              <a:t>Firewall</a:t>
            </a:r>
          </a:p>
          <a:p>
            <a:pPr eaLnBrk="1" hangingPunct="1"/>
            <a:r>
              <a:rPr lang="en-US" dirty="0" smtClean="0">
                <a:effectLst/>
              </a:rPr>
              <a:t>Personal firewall</a:t>
            </a:r>
          </a:p>
          <a:p>
            <a:r>
              <a:rPr lang="en-US" dirty="0"/>
              <a:t>Windows and OS X include firewalls</a:t>
            </a:r>
          </a:p>
          <a:p>
            <a:r>
              <a:rPr lang="en-US" dirty="0"/>
              <a:t>Security suites include firewall software</a:t>
            </a:r>
          </a:p>
          <a:p>
            <a:pPr eaLnBrk="1" hangingPunct="1"/>
            <a:endParaRPr lang="en-US" dirty="0" smtClean="0">
              <a:effectLst/>
            </a:endParaRP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38</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fade">
                                      <p:cBhvr>
                                        <p:cTn id="7" dur="500"/>
                                        <p:tgtEl>
                                          <p:spTgt spid="1177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3">
                                            <p:txEl>
                                              <p:pRg st="1" end="1"/>
                                            </p:txEl>
                                          </p:spTgt>
                                        </p:tgtEl>
                                        <p:attrNameLst>
                                          <p:attrName>style.visibility</p:attrName>
                                        </p:attrNameLst>
                                      </p:cBhvr>
                                      <p:to>
                                        <p:strVal val="visible"/>
                                      </p:to>
                                    </p:set>
                                    <p:animEffect transition="in" filter="fade">
                                      <p:cBhvr>
                                        <p:cTn id="12" dur="500"/>
                                        <p:tgtEl>
                                          <p:spTgt spid="1177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7763">
                                            <p:txEl>
                                              <p:pRg st="2" end="2"/>
                                            </p:txEl>
                                          </p:spTgt>
                                        </p:tgtEl>
                                        <p:attrNameLst>
                                          <p:attrName>style.visibility</p:attrName>
                                        </p:attrNameLst>
                                      </p:cBhvr>
                                      <p:to>
                                        <p:strVal val="visible"/>
                                      </p:to>
                                    </p:set>
                                    <p:animEffect transition="in" filter="fade">
                                      <p:cBhvr>
                                        <p:cTn id="17" dur="500"/>
                                        <p:tgtEl>
                                          <p:spTgt spid="1177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7763">
                                            <p:txEl>
                                              <p:pRg st="3" end="3"/>
                                            </p:txEl>
                                          </p:spTgt>
                                        </p:tgtEl>
                                        <p:attrNameLst>
                                          <p:attrName>style.visibility</p:attrName>
                                        </p:attrNameLst>
                                      </p:cBhvr>
                                      <p:to>
                                        <p:strVal val="visible"/>
                                      </p:to>
                                    </p:set>
                                    <p:animEffect transition="in" filter="fade">
                                      <p:cBhvr>
                                        <p:cTn id="22" dur="500"/>
                                        <p:tgtEl>
                                          <p:spTgt spid="1177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Cybercrime and Identity Theft</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Cybercrime</a:t>
            </a:r>
          </a:p>
          <a:p>
            <a:r>
              <a:rPr lang="en-US" dirty="0" smtClean="0"/>
              <a:t>Cybercriminals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a:t>
            </a:fld>
            <a:endParaRPr lang="en-US" dirty="0"/>
          </a:p>
        </p:txBody>
      </p:sp>
    </p:spTree>
    <p:extLst>
      <p:ext uri="{BB962C8B-B14F-4D97-AF65-F5344CB8AC3E}">
        <p14:creationId xmlns:p14="http://schemas.microsoft.com/office/powerpoint/2010/main" val="29868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65760" y="1606339"/>
            <a:ext cx="6412480" cy="4788321"/>
          </a:xfrm>
          <a:prstGeom prst="rect">
            <a:avLst/>
          </a:prstGeom>
          <a:noFill/>
          <a:extLst>
            <a:ext uri="{909E8E84-426E-40DD-AFC4-6F175D3DCCD1}">
              <a14:hiddenFill xmlns:a14="http://schemas.microsoft.com/office/drawing/2010/main">
                <a:solidFill>
                  <a:srgbClr val="FFFFFF"/>
                </a:solidFill>
              </a14:hiddenFill>
            </a:ext>
          </a:extLst>
        </p:spPr>
      </p:pic>
      <p:sp>
        <p:nvSpPr>
          <p:cNvPr id="117762" name="Rectangle 2"/>
          <p:cNvSpPr>
            <a:spLocks noGrp="1" noChangeArrowheads="1"/>
          </p:cNvSpPr>
          <p:nvPr>
            <p:ph type="title"/>
          </p:nvPr>
        </p:nvSpPr>
        <p:spPr>
          <a:xfrm>
            <a:off x="381000" y="228600"/>
            <a:ext cx="8382000" cy="1066800"/>
          </a:xfrm>
        </p:spPr>
        <p:txBody>
          <a:bodyPr>
            <a:noAutofit/>
          </a:bodyPr>
          <a:lstStyle/>
          <a:p>
            <a:pPr eaLnBrk="1" hangingPunct="1">
              <a:defRPr/>
            </a:pPr>
            <a:r>
              <a:rPr lang="en-US" sz="2800" dirty="0" smtClean="0"/>
              <a:t>Restricting Access to Your Digital Assets:</a:t>
            </a:r>
            <a:r>
              <a:rPr lang="en-US" sz="3200" dirty="0" smtClean="0"/>
              <a:t/>
            </a:r>
            <a:br>
              <a:rPr lang="en-US" sz="3200" dirty="0" smtClean="0"/>
            </a:br>
            <a:r>
              <a:rPr lang="en-US" sz="3600" dirty="0" smtClean="0"/>
              <a:t>Firewalls (cont.)</a:t>
            </a:r>
            <a:endParaRPr lang="en-US" sz="3600" dirty="0"/>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39</a:t>
            </a:fld>
            <a:endParaRPr lang="en-US" dirty="0"/>
          </a:p>
        </p:txBody>
      </p:sp>
    </p:spTree>
    <p:extLst>
      <p:ext uri="{BB962C8B-B14F-4D97-AF65-F5344CB8AC3E}">
        <p14:creationId xmlns:p14="http://schemas.microsoft.com/office/powerpoint/2010/main" val="51854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Autofit/>
          </a:bodyPr>
          <a:lstStyle/>
          <a:p>
            <a:pPr eaLnBrk="1" hangingPunct="1">
              <a:defRPr/>
            </a:pPr>
            <a:r>
              <a:rPr lang="en-US" sz="2800" dirty="0" smtClean="0"/>
              <a:t>Restricting Access to Your Digital Assets:</a:t>
            </a:r>
            <a:r>
              <a:rPr lang="en-US" sz="3600" dirty="0" smtClean="0"/>
              <a:t/>
            </a:r>
            <a:br>
              <a:rPr lang="en-US" sz="3600" dirty="0" smtClean="0"/>
            </a:br>
            <a:r>
              <a:rPr lang="en-US" sz="3600" dirty="0" smtClean="0"/>
              <a:t>How Firewalls Work</a:t>
            </a:r>
            <a:endParaRPr lang="en-US" sz="3600" dirty="0"/>
          </a:p>
        </p:txBody>
      </p:sp>
      <p:sp>
        <p:nvSpPr>
          <p:cNvPr id="117763" name="Rectangle 3"/>
          <p:cNvSpPr>
            <a:spLocks noGrp="1" noChangeArrowheads="1"/>
          </p:cNvSpPr>
          <p:nvPr>
            <p:ph type="body" idx="1"/>
          </p:nvPr>
        </p:nvSpPr>
        <p:spPr>
          <a:xfrm>
            <a:off x="457200" y="1600200"/>
            <a:ext cx="8229600" cy="5105400"/>
          </a:xfrm>
        </p:spPr>
        <p:txBody>
          <a:bodyPr>
            <a:normAutofit/>
          </a:bodyPr>
          <a:lstStyle/>
          <a:p>
            <a:pPr eaLnBrk="1" hangingPunct="1"/>
            <a:r>
              <a:rPr lang="en-US" dirty="0" smtClean="0"/>
              <a:t>Protect in two major ways</a:t>
            </a:r>
          </a:p>
          <a:p>
            <a:pPr lvl="1"/>
            <a:r>
              <a:rPr lang="en-US" dirty="0" smtClean="0">
                <a:effectLst/>
              </a:rPr>
              <a:t>Blocking access to logical ports</a:t>
            </a:r>
          </a:p>
          <a:p>
            <a:pPr lvl="1"/>
            <a:r>
              <a:rPr lang="en-US" dirty="0" smtClean="0"/>
              <a:t>Keeping computer’s network address secure</a:t>
            </a:r>
          </a:p>
          <a:p>
            <a:r>
              <a:rPr lang="en-US" dirty="0" smtClean="0">
                <a:effectLst/>
              </a:rPr>
              <a:t>Packet filtering</a:t>
            </a:r>
          </a:p>
          <a:p>
            <a:r>
              <a:rPr lang="en-US" dirty="0"/>
              <a:t>Logical port blocking</a:t>
            </a:r>
          </a:p>
          <a:p>
            <a:endParaRPr lang="en-US" dirty="0" smtClean="0">
              <a:effectLst/>
            </a:endParaRP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40</a:t>
            </a:fld>
            <a:endParaRPr lang="en-US" dirty="0"/>
          </a:p>
        </p:txBody>
      </p:sp>
    </p:spTree>
    <p:extLst>
      <p:ext uri="{BB962C8B-B14F-4D97-AF65-F5344CB8AC3E}">
        <p14:creationId xmlns:p14="http://schemas.microsoft.com/office/powerpoint/2010/main" val="26975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fade">
                                      <p:cBhvr>
                                        <p:cTn id="7" dur="500"/>
                                        <p:tgtEl>
                                          <p:spTgt spid="11776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763">
                                            <p:txEl>
                                              <p:pRg st="1" end="1"/>
                                            </p:txEl>
                                          </p:spTgt>
                                        </p:tgtEl>
                                        <p:attrNameLst>
                                          <p:attrName>style.visibility</p:attrName>
                                        </p:attrNameLst>
                                      </p:cBhvr>
                                      <p:to>
                                        <p:strVal val="visible"/>
                                      </p:to>
                                    </p:set>
                                    <p:animEffect transition="in" filter="fade">
                                      <p:cBhvr>
                                        <p:cTn id="10" dur="500"/>
                                        <p:tgtEl>
                                          <p:spTgt spid="11776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763">
                                            <p:txEl>
                                              <p:pRg st="2" end="2"/>
                                            </p:txEl>
                                          </p:spTgt>
                                        </p:tgtEl>
                                        <p:attrNameLst>
                                          <p:attrName>style.visibility</p:attrName>
                                        </p:attrNameLst>
                                      </p:cBhvr>
                                      <p:to>
                                        <p:strVal val="visible"/>
                                      </p:to>
                                    </p:set>
                                    <p:animEffect transition="in" filter="fade">
                                      <p:cBhvr>
                                        <p:cTn id="13" dur="500"/>
                                        <p:tgtEl>
                                          <p:spTgt spid="11776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7763">
                                            <p:txEl>
                                              <p:pRg st="3" end="3"/>
                                            </p:txEl>
                                          </p:spTgt>
                                        </p:tgtEl>
                                        <p:attrNameLst>
                                          <p:attrName>style.visibility</p:attrName>
                                        </p:attrNameLst>
                                      </p:cBhvr>
                                      <p:to>
                                        <p:strVal val="visible"/>
                                      </p:to>
                                    </p:set>
                                    <p:animEffect transition="in" filter="fade">
                                      <p:cBhvr>
                                        <p:cTn id="18" dur="500"/>
                                        <p:tgtEl>
                                          <p:spTgt spid="11776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7763">
                                            <p:txEl>
                                              <p:pRg st="4" end="4"/>
                                            </p:txEl>
                                          </p:spTgt>
                                        </p:tgtEl>
                                        <p:attrNameLst>
                                          <p:attrName>style.visibility</p:attrName>
                                        </p:attrNameLst>
                                      </p:cBhvr>
                                      <p:to>
                                        <p:strVal val="visible"/>
                                      </p:to>
                                    </p:set>
                                    <p:animEffect transition="in" filter="fade">
                                      <p:cBhvr>
                                        <p:cTn id="23" dur="500"/>
                                        <p:tgtEl>
                                          <p:spTgt spid="1177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Autofit/>
          </a:bodyPr>
          <a:lstStyle/>
          <a:p>
            <a:pPr eaLnBrk="1" hangingPunct="1">
              <a:defRPr/>
            </a:pPr>
            <a:r>
              <a:rPr lang="en-US" sz="2800" dirty="0" smtClean="0"/>
              <a:t>Restricting Access to Your Digital Assets:</a:t>
            </a:r>
            <a:r>
              <a:rPr lang="en-US" sz="3200" dirty="0" smtClean="0"/>
              <a:t/>
            </a:r>
            <a:br>
              <a:rPr lang="en-US" sz="3200" dirty="0" smtClean="0"/>
            </a:br>
            <a:r>
              <a:rPr lang="en-US" sz="3600" dirty="0" smtClean="0"/>
              <a:t>How Firewalls Work (cont.) </a:t>
            </a:r>
            <a:endParaRPr lang="en-US" sz="3600" dirty="0"/>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4372" y="1608315"/>
            <a:ext cx="6855256" cy="479453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41</a:t>
            </a:fld>
            <a:endParaRPr lang="en-US" dirty="0"/>
          </a:p>
        </p:txBody>
      </p:sp>
    </p:spTree>
    <p:extLst>
      <p:ext uri="{BB962C8B-B14F-4D97-AF65-F5344CB8AC3E}">
        <p14:creationId xmlns:p14="http://schemas.microsoft.com/office/powerpoint/2010/main" val="52210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Autofit/>
          </a:bodyPr>
          <a:lstStyle/>
          <a:p>
            <a:pPr eaLnBrk="1" hangingPunct="1">
              <a:defRPr/>
            </a:pPr>
            <a:r>
              <a:rPr lang="en-US" sz="2800" dirty="0" smtClean="0"/>
              <a:t>Restricting Access to Your Digital Assets:</a:t>
            </a:r>
            <a:r>
              <a:rPr lang="en-US" sz="3600" dirty="0" smtClean="0"/>
              <a:t/>
            </a:r>
            <a:br>
              <a:rPr lang="en-US" sz="3600" dirty="0" smtClean="0"/>
            </a:br>
            <a:r>
              <a:rPr lang="en-US" sz="3600" dirty="0" smtClean="0"/>
              <a:t>How Firewalls Work (cont.)</a:t>
            </a:r>
            <a:endParaRPr lang="en-US" sz="3600" dirty="0"/>
          </a:p>
        </p:txBody>
      </p:sp>
      <p:sp>
        <p:nvSpPr>
          <p:cNvPr id="117763" name="Rectangle 3"/>
          <p:cNvSpPr>
            <a:spLocks noGrp="1" noChangeArrowheads="1"/>
          </p:cNvSpPr>
          <p:nvPr>
            <p:ph type="body" idx="1"/>
          </p:nvPr>
        </p:nvSpPr>
        <p:spPr>
          <a:xfrm>
            <a:off x="457200" y="1600200"/>
            <a:ext cx="8229600" cy="4572000"/>
          </a:xfrm>
        </p:spPr>
        <p:txBody>
          <a:bodyPr>
            <a:normAutofit/>
          </a:bodyPr>
          <a:lstStyle/>
          <a:p>
            <a:pPr eaLnBrk="1" hangingPunct="1"/>
            <a:r>
              <a:rPr lang="en-US" dirty="0" smtClean="0"/>
              <a:t>Internet Protocol address (IP address)</a:t>
            </a:r>
          </a:p>
          <a:p>
            <a:pPr eaLnBrk="1" hangingPunct="1"/>
            <a:r>
              <a:rPr lang="en-US" dirty="0" smtClean="0">
                <a:effectLst/>
              </a:rPr>
              <a:t>Networ</a:t>
            </a:r>
            <a:r>
              <a:rPr lang="en-US" dirty="0" smtClean="0"/>
              <a:t>k address translation (NAT)</a:t>
            </a:r>
            <a:endParaRPr lang="en-US" dirty="0" smtClean="0">
              <a:effectLst/>
            </a:endParaRP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42</a:t>
            </a:fld>
            <a:endParaRPr lang="en-US" dirty="0"/>
          </a:p>
        </p:txBody>
      </p:sp>
    </p:spTree>
    <p:extLst>
      <p:ext uri="{BB962C8B-B14F-4D97-AF65-F5344CB8AC3E}">
        <p14:creationId xmlns:p14="http://schemas.microsoft.com/office/powerpoint/2010/main" val="377183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fade">
                                      <p:cBhvr>
                                        <p:cTn id="7" dur="500"/>
                                        <p:tgtEl>
                                          <p:spTgt spid="1177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7763">
                                            <p:txEl>
                                              <p:pRg st="1" end="1"/>
                                            </p:txEl>
                                          </p:spTgt>
                                        </p:tgtEl>
                                        <p:attrNameLst>
                                          <p:attrName>style.visibility</p:attrName>
                                        </p:attrNameLst>
                                      </p:cBhvr>
                                      <p:to>
                                        <p:strVal val="visible"/>
                                      </p:to>
                                    </p:set>
                                    <p:animEffect transition="in" filter="fade">
                                      <p:cBhvr>
                                        <p:cTn id="12" dur="500"/>
                                        <p:tgtEl>
                                          <p:spTgt spid="1177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a:t>Restricting Access to Your Digital </a:t>
            </a:r>
            <a:r>
              <a:rPr lang="en-US" sz="2800" dirty="0" smtClean="0"/>
              <a:t>Assets:</a:t>
            </a:r>
            <a:r>
              <a:rPr lang="en-US" sz="3600" dirty="0"/>
              <a:t/>
            </a:r>
            <a:br>
              <a:rPr lang="en-US" sz="3600" dirty="0"/>
            </a:br>
            <a:r>
              <a:rPr lang="en-US" sz="3600" dirty="0"/>
              <a:t>Knowing </a:t>
            </a:r>
            <a:r>
              <a:rPr lang="en-US" sz="3600" dirty="0" smtClean="0"/>
              <a:t>Your Computer Is Secure</a:t>
            </a:r>
            <a:endParaRPr lang="en-US" sz="3600" dirty="0"/>
          </a:p>
        </p:txBody>
      </p:sp>
      <p:sp>
        <p:nvSpPr>
          <p:cNvPr id="12" name="Content Placeholder 11"/>
          <p:cNvSpPr>
            <a:spLocks noGrp="1"/>
          </p:cNvSpPr>
          <p:nvPr>
            <p:ph sz="half" idx="2"/>
          </p:nvPr>
        </p:nvSpPr>
        <p:spPr>
          <a:xfrm>
            <a:off x="533400" y="1600200"/>
            <a:ext cx="8153400" cy="4953000"/>
          </a:xfrm>
        </p:spPr>
        <p:txBody>
          <a:bodyPr>
            <a:normAutofit/>
          </a:bodyPr>
          <a:lstStyle/>
          <a:p>
            <a:r>
              <a:rPr lang="en-US" dirty="0" smtClean="0"/>
              <a:t>Websites test computer’s vulnerability</a:t>
            </a:r>
          </a:p>
          <a:p>
            <a:pPr lvl="1"/>
            <a:r>
              <a:rPr lang="en-US" dirty="0" smtClean="0"/>
              <a:t>Gibson Research</a:t>
            </a:r>
          </a:p>
          <a:p>
            <a:pPr lvl="2"/>
            <a:r>
              <a:rPr lang="en-US" dirty="0" err="1" smtClean="0"/>
              <a:t>ShieldsUP</a:t>
            </a:r>
            <a:endParaRPr lang="en-US" dirty="0" smtClean="0"/>
          </a:p>
          <a:p>
            <a:pPr lvl="2"/>
            <a:r>
              <a:rPr lang="en-US" dirty="0" smtClean="0"/>
              <a:t>LeakTest</a:t>
            </a:r>
          </a:p>
          <a:p>
            <a:r>
              <a:rPr lang="en-US" dirty="0" smtClean="0"/>
              <a:t>If vulnerabilities are detected:</a:t>
            </a:r>
          </a:p>
          <a:p>
            <a:pPr lvl="1"/>
            <a:r>
              <a:rPr lang="en-US" dirty="0" smtClean="0"/>
              <a:t>Install a firewall</a:t>
            </a:r>
          </a:p>
          <a:p>
            <a:pPr lvl="1"/>
            <a:r>
              <a:rPr lang="en-US" dirty="0" smtClean="0"/>
              <a:t>Close or restrict access to ports</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43</a:t>
            </a:fld>
            <a:endParaRPr lang="en-US" dirty="0"/>
          </a:p>
        </p:txBody>
      </p:sp>
    </p:spTree>
    <p:extLst>
      <p:ext uri="{BB962C8B-B14F-4D97-AF65-F5344CB8AC3E}">
        <p14:creationId xmlns:p14="http://schemas.microsoft.com/office/powerpoint/2010/main" val="11848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fade">
                                      <p:cBhvr>
                                        <p:cTn id="21" dur="500"/>
                                        <p:tgtEl>
                                          <p:spTgt spid="1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xEl>
                                              <p:pRg st="5" end="5"/>
                                            </p:txEl>
                                          </p:spTgt>
                                        </p:tgtEl>
                                        <p:attrNameLst>
                                          <p:attrName>style.visibility</p:attrName>
                                        </p:attrNameLst>
                                      </p:cBhvr>
                                      <p:to>
                                        <p:strVal val="visible"/>
                                      </p:to>
                                    </p:set>
                                    <p:animEffect transition="in" filter="fade">
                                      <p:cBhvr>
                                        <p:cTn id="24" dur="500"/>
                                        <p:tgtEl>
                                          <p:spTgt spid="1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animEffect transition="in" filter="fade">
                                      <p:cBhvr>
                                        <p:cTn id="27"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a:t>Restricting Access to Your Digital </a:t>
            </a:r>
            <a:r>
              <a:rPr lang="en-US" sz="2800" dirty="0" smtClean="0"/>
              <a:t>Assets:</a:t>
            </a:r>
            <a:r>
              <a:rPr lang="en-US" sz="3600" dirty="0"/>
              <a:t/>
            </a:r>
            <a:br>
              <a:rPr lang="en-US" sz="3600" dirty="0"/>
            </a:br>
            <a:r>
              <a:rPr lang="en-US" sz="3200" dirty="0"/>
              <a:t>Knowing </a:t>
            </a:r>
            <a:r>
              <a:rPr lang="en-US" sz="3200" dirty="0" smtClean="0"/>
              <a:t>Your Computer Is Secure (cont.)</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701" y="2015926"/>
            <a:ext cx="6580598" cy="39691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44</a:t>
            </a:fld>
            <a:endParaRPr lang="en-US" dirty="0"/>
          </a:p>
        </p:txBody>
      </p:sp>
    </p:spTree>
    <p:extLst>
      <p:ext uri="{BB962C8B-B14F-4D97-AF65-F5344CB8AC3E}">
        <p14:creationId xmlns:p14="http://schemas.microsoft.com/office/powerpoint/2010/main" val="10715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2800" dirty="0"/>
              <a:t>Restricting Access to Your Digital </a:t>
            </a:r>
            <a:r>
              <a:rPr lang="en-US" sz="2800" dirty="0" smtClean="0"/>
              <a:t>Assets:</a:t>
            </a:r>
            <a:r>
              <a:rPr lang="en-US" sz="3200" dirty="0"/>
              <a:t/>
            </a:r>
            <a:br>
              <a:rPr lang="en-US" sz="3200" dirty="0"/>
            </a:br>
            <a:r>
              <a:rPr lang="en-US" sz="3600" dirty="0" smtClean="0"/>
              <a:t>Creating Passwords (cont.)</a:t>
            </a:r>
            <a:endParaRPr lang="en-US" sz="3600" dirty="0"/>
          </a:p>
        </p:txBody>
      </p:sp>
      <p:sp>
        <p:nvSpPr>
          <p:cNvPr id="5" name="Footer Placeholder 4"/>
          <p:cNvSpPr>
            <a:spLocks noGrp="1"/>
          </p:cNvSpPr>
          <p:nvPr>
            <p:ph type="ftr" sz="quarter" idx="11"/>
          </p:nvPr>
        </p:nvSpPr>
        <p:spPr/>
        <p:txBody>
          <a:bodyPr/>
          <a:lstStyle/>
          <a:p>
            <a:r>
              <a:rPr lang="en-US" smtClean="0"/>
              <a:t>Copyright © 2015 Pearson Education, Inc.</a:t>
            </a:r>
            <a:endParaRPr lang="en-US" dirty="0"/>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38150" y="2364760"/>
            <a:ext cx="8248650" cy="257391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3C5A0288-DE65-4327-81AA-3D0ED474C7D0}" type="slidenum">
              <a:rPr lang="en-US" smtClean="0"/>
              <a:pPr/>
              <a:t>45</a:t>
            </a:fld>
            <a:endParaRPr lang="en-US" dirty="0"/>
          </a:p>
        </p:txBody>
      </p:sp>
    </p:spTree>
    <p:extLst>
      <p:ext uri="{BB962C8B-B14F-4D97-AF65-F5344CB8AC3E}">
        <p14:creationId xmlns:p14="http://schemas.microsoft.com/office/powerpoint/2010/main" val="414509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2800" dirty="0"/>
              <a:t>Restricting Access to Your Digital </a:t>
            </a:r>
            <a:r>
              <a:rPr lang="en-US" sz="2800" dirty="0" smtClean="0"/>
              <a:t>Assets:</a:t>
            </a:r>
            <a:r>
              <a:rPr lang="en-US" sz="3600" dirty="0"/>
              <a:t/>
            </a:r>
            <a:br>
              <a:rPr lang="en-US" sz="3600" dirty="0"/>
            </a:br>
            <a:r>
              <a:rPr lang="en-US" sz="3600" dirty="0" smtClean="0"/>
              <a:t>Creating Passwords (cont.)</a:t>
            </a:r>
            <a:endParaRPr lang="en-US" sz="3600" dirty="0"/>
          </a:p>
        </p:txBody>
      </p:sp>
      <p:sp>
        <p:nvSpPr>
          <p:cNvPr id="8" name="Content Placeholder 7"/>
          <p:cNvSpPr>
            <a:spLocks noGrp="1"/>
          </p:cNvSpPr>
          <p:nvPr>
            <p:ph idx="1"/>
          </p:nvPr>
        </p:nvSpPr>
        <p:spPr>
          <a:xfrm>
            <a:off x="457200" y="1600200"/>
            <a:ext cx="8229600" cy="4876800"/>
          </a:xfrm>
        </p:spPr>
        <p:txBody>
          <a:bodyPr>
            <a:normAutofit/>
          </a:bodyPr>
          <a:lstStyle/>
          <a:p>
            <a:r>
              <a:rPr lang="en-US" dirty="0" smtClean="0"/>
              <a:t>Password strength tests </a:t>
            </a:r>
          </a:p>
          <a:p>
            <a:pPr lvl="1"/>
            <a:r>
              <a:rPr lang="en-US" dirty="0" smtClean="0"/>
              <a:t>Password Meter</a:t>
            </a:r>
          </a:p>
          <a:p>
            <a:r>
              <a:rPr lang="en-US" dirty="0" smtClean="0"/>
              <a:t>Operating systems have built-in password protection </a:t>
            </a:r>
          </a:p>
          <a:p>
            <a:r>
              <a:rPr lang="en-US" dirty="0" smtClean="0"/>
              <a:t>Windows 8 </a:t>
            </a:r>
          </a:p>
          <a:p>
            <a:pPr lvl="1"/>
            <a:r>
              <a:rPr lang="en-US" dirty="0" smtClean="0"/>
              <a:t>Picture passwords</a:t>
            </a:r>
            <a:endParaRPr lang="en-US" dirty="0"/>
          </a:p>
          <a:p>
            <a:pPr lvl="1"/>
            <a:endParaRPr lang="en-US" dirty="0"/>
          </a:p>
          <a:p>
            <a:pPr lvl="1"/>
            <a:endParaRPr lang="en-US" dirty="0" smtClean="0"/>
          </a:p>
        </p:txBody>
      </p:sp>
      <p:sp>
        <p:nvSpPr>
          <p:cNvPr id="5" name="Footer Placeholder 4"/>
          <p:cNvSpPr>
            <a:spLocks noGrp="1"/>
          </p:cNvSpPr>
          <p:nvPr>
            <p:ph type="ftr" sz="quarter" idx="11"/>
          </p:nvPr>
        </p:nvSpPr>
        <p:spPr/>
        <p:txBody>
          <a:bodyPr/>
          <a:lstStyle/>
          <a:p>
            <a:r>
              <a:rPr lang="en-US" smtClean="0"/>
              <a:t>Copyright © 2015 Pearson Education, Inc.</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46</a:t>
            </a:fld>
            <a:endParaRPr lang="en-US" dirty="0"/>
          </a:p>
        </p:txBody>
      </p:sp>
    </p:spTree>
    <p:extLst>
      <p:ext uri="{BB962C8B-B14F-4D97-AF65-F5344CB8AC3E}">
        <p14:creationId xmlns:p14="http://schemas.microsoft.com/office/powerpoint/2010/main" val="26695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Restricting Access to Your Digital </a:t>
            </a:r>
            <a:r>
              <a:rPr lang="en-US" sz="2800" dirty="0" smtClean="0"/>
              <a:t>Assets:</a:t>
            </a:r>
            <a:r>
              <a:rPr lang="en-US" sz="3600" dirty="0"/>
              <a:t/>
            </a:r>
            <a:br>
              <a:rPr lang="en-US" sz="3600" dirty="0"/>
            </a:br>
            <a:r>
              <a:rPr lang="en-US" sz="3600" dirty="0" smtClean="0"/>
              <a:t>Managing Your Passwords (cont.)</a:t>
            </a:r>
            <a:endParaRPr lang="en-US" sz="36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88424" y="3669371"/>
            <a:ext cx="5711529" cy="258584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457200" y="1600201"/>
            <a:ext cx="8229600" cy="1905000"/>
          </a:xfrm>
        </p:spPr>
        <p:txBody>
          <a:bodyPr/>
          <a:lstStyle/>
          <a:p>
            <a:r>
              <a:rPr lang="en-US" dirty="0" smtClean="0"/>
              <a:t>Password management software</a:t>
            </a:r>
          </a:p>
          <a:p>
            <a:r>
              <a:rPr lang="en-US" dirty="0" smtClean="0"/>
              <a:t>Security suites and web browsers provide password management tools</a:t>
            </a:r>
          </a:p>
          <a:p>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47</a:t>
            </a:fld>
            <a:endParaRPr lang="en-US" dirty="0"/>
          </a:p>
        </p:txBody>
      </p:sp>
    </p:spTree>
    <p:extLst>
      <p:ext uri="{BB962C8B-B14F-4D97-AF65-F5344CB8AC3E}">
        <p14:creationId xmlns:p14="http://schemas.microsoft.com/office/powerpoint/2010/main" val="89508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a:t>Restricting Access to Your Digital </a:t>
            </a:r>
            <a:r>
              <a:rPr lang="en-US" sz="2800" dirty="0" smtClean="0"/>
              <a:t>Assets:</a:t>
            </a:r>
            <a:r>
              <a:rPr lang="en-US" sz="3200" dirty="0"/>
              <a:t/>
            </a:r>
            <a:br>
              <a:rPr lang="en-US" sz="3200" dirty="0"/>
            </a:br>
            <a:r>
              <a:rPr lang="en-US" sz="2800" dirty="0"/>
              <a:t>Anonymous </a:t>
            </a:r>
            <a:r>
              <a:rPr lang="en-US" sz="2800" dirty="0" smtClean="0"/>
              <a:t>Web Surfing: Hiding from Prying Eyes</a:t>
            </a:r>
            <a:endParaRPr lang="en-US" sz="2800" dirty="0"/>
          </a:p>
        </p:txBody>
      </p:sp>
      <p:sp>
        <p:nvSpPr>
          <p:cNvPr id="6" name="Text Placeholder 5"/>
          <p:cNvSpPr>
            <a:spLocks noGrp="1"/>
          </p:cNvSpPr>
          <p:nvPr>
            <p:ph type="body" sz="half" idx="1"/>
          </p:nvPr>
        </p:nvSpPr>
        <p:spPr>
          <a:xfrm>
            <a:off x="457200" y="1600200"/>
            <a:ext cx="8229600" cy="4525963"/>
          </a:xfrm>
        </p:spPr>
        <p:txBody>
          <a:bodyPr/>
          <a:lstStyle/>
          <a:p>
            <a:r>
              <a:rPr lang="en-US" dirty="0" smtClean="0"/>
              <a:t>Privacy tools to surf the web anonymously</a:t>
            </a:r>
          </a:p>
          <a:p>
            <a:pPr lvl="1"/>
            <a:r>
              <a:rPr lang="en-US" dirty="0" smtClean="0"/>
              <a:t>Incognito</a:t>
            </a:r>
            <a:endParaRPr lang="en-US" dirty="0"/>
          </a:p>
          <a:p>
            <a:pPr lvl="1"/>
            <a:r>
              <a:rPr lang="en-US" dirty="0" smtClean="0"/>
              <a:t>Private Browsing</a:t>
            </a:r>
          </a:p>
          <a:p>
            <a:pPr lvl="1"/>
            <a:r>
              <a:rPr lang="en-US" dirty="0" smtClean="0"/>
              <a:t>InPrivate</a:t>
            </a:r>
            <a:endParaRPr lang="en-US" dirty="0"/>
          </a:p>
          <a:p>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48</a:t>
            </a:fld>
            <a:endParaRPr lang="en-US" dirty="0"/>
          </a:p>
        </p:txBody>
      </p:sp>
    </p:spTree>
    <p:extLst>
      <p:ext uri="{BB962C8B-B14F-4D97-AF65-F5344CB8AC3E}">
        <p14:creationId xmlns:p14="http://schemas.microsoft.com/office/powerpoint/2010/main" val="55388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pPr>
              <a:defRPr/>
            </a:pPr>
            <a:r>
              <a:rPr lang="en-US" sz="3900" dirty="0"/>
              <a:t>Cybercrime and Identity </a:t>
            </a:r>
            <a:r>
              <a:rPr lang="en-US" sz="3900" dirty="0" smtClean="0"/>
              <a:t>Theft (cont.)</a:t>
            </a:r>
            <a:endParaRPr lang="en-US" sz="3900" dirty="0"/>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6032" y="1679609"/>
            <a:ext cx="6971933" cy="462146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4</a:t>
            </a:fld>
            <a:endParaRPr lang="en-US" dirty="0"/>
          </a:p>
        </p:txBody>
      </p:sp>
    </p:spTree>
    <p:extLst>
      <p:ext uri="{BB962C8B-B14F-4D97-AF65-F5344CB8AC3E}">
        <p14:creationId xmlns:p14="http://schemas.microsoft.com/office/powerpoint/2010/main" val="37388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a:t>Restricting Access to Your Digital </a:t>
            </a:r>
            <a:r>
              <a:rPr lang="en-US" sz="2800" dirty="0" smtClean="0"/>
              <a:t>Assets:</a:t>
            </a:r>
            <a:r>
              <a:rPr lang="en-US" sz="3600" dirty="0"/>
              <a:t/>
            </a:r>
            <a:br>
              <a:rPr lang="en-US" sz="3600" dirty="0"/>
            </a:br>
            <a:r>
              <a:rPr lang="en-US" sz="2400" dirty="0"/>
              <a:t>Anonymous </a:t>
            </a:r>
            <a:r>
              <a:rPr lang="en-US" sz="2400" dirty="0" smtClean="0"/>
              <a:t>Web Surfing: Hiding from Prying Eyes (cont</a:t>
            </a:r>
            <a:r>
              <a:rPr lang="en-US" sz="2400" dirty="0"/>
              <a:t>.</a:t>
            </a:r>
            <a:r>
              <a:rPr lang="en-US" sz="2400" dirty="0" smtClean="0"/>
              <a:t>)</a:t>
            </a:r>
            <a:endParaRPr lang="en-US" sz="2400" dirty="0"/>
          </a:p>
        </p:txBody>
      </p:sp>
      <p:sp>
        <p:nvSpPr>
          <p:cNvPr id="6" name="Text Placeholder 5"/>
          <p:cNvSpPr>
            <a:spLocks noGrp="1"/>
          </p:cNvSpPr>
          <p:nvPr>
            <p:ph type="body" sz="half" idx="1"/>
          </p:nvPr>
        </p:nvSpPr>
        <p:spPr>
          <a:xfrm>
            <a:off x="457200" y="1600200"/>
            <a:ext cx="8229600" cy="4525963"/>
          </a:xfrm>
        </p:spPr>
        <p:txBody>
          <a:bodyPr/>
          <a:lstStyle/>
          <a:p>
            <a:r>
              <a:rPr lang="en-US" dirty="0" smtClean="0"/>
              <a:t>Portable privacy devices</a:t>
            </a:r>
          </a:p>
          <a:p>
            <a:pPr lvl="1"/>
            <a:r>
              <a:rPr lang="en-US" dirty="0" err="1" smtClean="0"/>
              <a:t>Ironkey</a:t>
            </a:r>
            <a:r>
              <a:rPr lang="en-US" dirty="0" smtClean="0"/>
              <a:t> Personal Flash Drive</a:t>
            </a:r>
          </a:p>
          <a:p>
            <a:pPr lvl="1"/>
            <a:r>
              <a:rPr lang="en-US" dirty="0" smtClean="0"/>
              <a:t>Store sensitive Internet files </a:t>
            </a:r>
          </a:p>
          <a:p>
            <a:pPr lvl="1"/>
            <a:r>
              <a:rPr lang="en-US" dirty="0" smtClean="0"/>
              <a:t>Preload Linux OS on a flash drive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49</a:t>
            </a:fld>
            <a:endParaRPr lang="en-US" dirty="0"/>
          </a:p>
        </p:txBody>
      </p:sp>
    </p:spTree>
    <p:extLst>
      <p:ext uri="{BB962C8B-B14F-4D97-AF65-F5344CB8AC3E}">
        <p14:creationId xmlns:p14="http://schemas.microsoft.com/office/powerpoint/2010/main" val="402423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a:t>Restricting Access to Your Digital </a:t>
            </a:r>
            <a:r>
              <a:rPr lang="en-US" sz="2800" dirty="0" smtClean="0"/>
              <a:t>Assets:</a:t>
            </a:r>
            <a:r>
              <a:rPr lang="en-US" sz="3200" dirty="0"/>
              <a:t/>
            </a:r>
            <a:br>
              <a:rPr lang="en-US" sz="3200" dirty="0"/>
            </a:br>
            <a:r>
              <a:rPr lang="en-US" sz="2400" dirty="0"/>
              <a:t>Anonymous </a:t>
            </a:r>
            <a:r>
              <a:rPr lang="en-US" sz="2400" dirty="0" smtClean="0"/>
              <a:t>Web Surfing: Hiding from Prying Eyes (cont.)</a:t>
            </a:r>
            <a:endParaRPr lang="en-US" sz="2400" dirty="0"/>
          </a:p>
        </p:txBody>
      </p:sp>
      <p:sp>
        <p:nvSpPr>
          <p:cNvPr id="6" name="Text Placeholder 5"/>
          <p:cNvSpPr>
            <a:spLocks noGrp="1"/>
          </p:cNvSpPr>
          <p:nvPr>
            <p:ph type="body" sz="half" idx="1"/>
          </p:nvPr>
        </p:nvSpPr>
        <p:spPr>
          <a:xfrm>
            <a:off x="457200" y="1600200"/>
            <a:ext cx="8229600" cy="4525963"/>
          </a:xfrm>
        </p:spPr>
        <p:txBody>
          <a:bodyPr/>
          <a:lstStyle/>
          <a:p>
            <a:r>
              <a:rPr lang="en-US" dirty="0" smtClean="0"/>
              <a:t>Third-party software developers offer apps to enhance tablet security</a:t>
            </a:r>
          </a:p>
          <a:p>
            <a:pPr lvl="1"/>
            <a:r>
              <a:rPr lang="en-US" dirty="0" err="1" smtClean="0"/>
              <a:t>IPVanish</a:t>
            </a:r>
            <a:endParaRPr lang="en-US" dirty="0"/>
          </a:p>
          <a:p>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50</a:t>
            </a:fld>
            <a:endParaRPr lang="en-US" dirty="0"/>
          </a:p>
        </p:txBody>
      </p:sp>
    </p:spTree>
    <p:extLst>
      <p:ext uri="{BB962C8B-B14F-4D97-AF65-F5344CB8AC3E}">
        <p14:creationId xmlns:p14="http://schemas.microsoft.com/office/powerpoint/2010/main" val="208119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a:t>Restricting Access to Your Digital </a:t>
            </a:r>
            <a:r>
              <a:rPr lang="en-US" sz="2800" dirty="0" smtClean="0"/>
              <a:t>Assets:</a:t>
            </a:r>
            <a:r>
              <a:rPr lang="en-US" sz="3600" dirty="0"/>
              <a:t/>
            </a:r>
            <a:br>
              <a:rPr lang="en-US" sz="3600" dirty="0"/>
            </a:br>
            <a:r>
              <a:rPr lang="en-US" sz="3600" dirty="0"/>
              <a:t>Biometric </a:t>
            </a:r>
            <a:r>
              <a:rPr lang="en-US" sz="3600" dirty="0" smtClean="0"/>
              <a:t>Authentication Devices</a:t>
            </a:r>
            <a:endParaRPr lang="en-US" sz="3600" dirty="0"/>
          </a:p>
        </p:txBody>
      </p:sp>
      <p:sp>
        <p:nvSpPr>
          <p:cNvPr id="3" name="Content Placeholder 2"/>
          <p:cNvSpPr>
            <a:spLocks noGrp="1"/>
          </p:cNvSpPr>
          <p:nvPr>
            <p:ph idx="1"/>
          </p:nvPr>
        </p:nvSpPr>
        <p:spPr>
          <a:xfrm>
            <a:off x="457200" y="1600200"/>
            <a:ext cx="8229600" cy="5029200"/>
          </a:xfrm>
        </p:spPr>
        <p:txBody>
          <a:bodyPr/>
          <a:lstStyle/>
          <a:p>
            <a:r>
              <a:rPr lang="en-US" dirty="0" smtClean="0"/>
              <a:t>Fingerprint</a:t>
            </a:r>
            <a:endParaRPr lang="en-US" dirty="0"/>
          </a:p>
          <a:p>
            <a:r>
              <a:rPr lang="en-US" dirty="0" smtClean="0"/>
              <a:t>Iris pattern in eye</a:t>
            </a:r>
          </a:p>
          <a:p>
            <a:r>
              <a:rPr lang="en-US" dirty="0" smtClean="0"/>
              <a:t>Voice authentication</a:t>
            </a:r>
          </a:p>
          <a:p>
            <a:r>
              <a:rPr lang="en-US" dirty="0" smtClean="0"/>
              <a:t>Face pattern recognition</a:t>
            </a:r>
          </a:p>
          <a:p>
            <a:r>
              <a:rPr lang="en-US" dirty="0" smtClean="0"/>
              <a:t>Provide high level of security</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51</a:t>
            </a:fld>
            <a:endParaRPr lang="en-US" dirty="0"/>
          </a:p>
        </p:txBody>
      </p:sp>
    </p:spTree>
    <p:extLst>
      <p:ext uri="{BB962C8B-B14F-4D97-AF65-F5344CB8AC3E}">
        <p14:creationId xmlns:p14="http://schemas.microsoft.com/office/powerpoint/2010/main" val="34424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Managing Online Annoyances:</a:t>
            </a:r>
            <a:r>
              <a:rPr lang="en-US" sz="3600" dirty="0" smtClean="0"/>
              <a:t/>
            </a:r>
            <a:br>
              <a:rPr lang="en-US" sz="3600" dirty="0" smtClean="0"/>
            </a:br>
            <a:r>
              <a:rPr lang="en-US" sz="3600" dirty="0" smtClean="0"/>
              <a:t>Malware: Adware and Spyware</a:t>
            </a:r>
            <a:endParaRPr lang="en-US" sz="3600" dirty="0"/>
          </a:p>
        </p:txBody>
      </p:sp>
      <p:sp>
        <p:nvSpPr>
          <p:cNvPr id="3" name="Content Placeholder 2"/>
          <p:cNvSpPr>
            <a:spLocks noGrp="1"/>
          </p:cNvSpPr>
          <p:nvPr>
            <p:ph idx="1"/>
          </p:nvPr>
        </p:nvSpPr>
        <p:spPr>
          <a:xfrm>
            <a:off x="457200" y="1600200"/>
            <a:ext cx="8229600" cy="5105400"/>
          </a:xfrm>
        </p:spPr>
        <p:txBody>
          <a:bodyPr>
            <a:normAutofit/>
          </a:bodyPr>
          <a:lstStyle/>
          <a:p>
            <a:r>
              <a:rPr lang="en-US" dirty="0" smtClean="0"/>
              <a:t>Malware</a:t>
            </a:r>
          </a:p>
          <a:p>
            <a:r>
              <a:rPr lang="en-US" dirty="0" smtClean="0"/>
              <a:t>Three primary forms</a:t>
            </a:r>
          </a:p>
          <a:p>
            <a:pPr lvl="1"/>
            <a:r>
              <a:rPr lang="en-US" dirty="0" smtClean="0"/>
              <a:t>Adware</a:t>
            </a:r>
          </a:p>
          <a:p>
            <a:pPr lvl="1"/>
            <a:r>
              <a:rPr lang="en-US" dirty="0" smtClean="0"/>
              <a:t>Spyware</a:t>
            </a:r>
          </a:p>
          <a:p>
            <a:pPr lvl="1"/>
            <a:r>
              <a:rPr lang="en-US" dirty="0" smtClean="0"/>
              <a:t>Viruses</a:t>
            </a:r>
          </a:p>
          <a:p>
            <a:pPr marL="457200" lvl="1" indent="0">
              <a:buNone/>
            </a:pPr>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52</a:t>
            </a:fld>
            <a:endParaRPr lang="en-US" dirty="0"/>
          </a:p>
        </p:txBody>
      </p:sp>
    </p:spTree>
    <p:extLst>
      <p:ext uri="{BB962C8B-B14F-4D97-AF65-F5344CB8AC3E}">
        <p14:creationId xmlns:p14="http://schemas.microsoft.com/office/powerpoint/2010/main" val="261553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Managing Online Annoyances:</a:t>
            </a:r>
            <a:r>
              <a:rPr lang="en-US" sz="3600" dirty="0" smtClean="0"/>
              <a:t/>
            </a:r>
            <a:br>
              <a:rPr lang="en-US" sz="3600" dirty="0" smtClean="0"/>
            </a:br>
            <a:r>
              <a:rPr lang="en-US" sz="3600" dirty="0" smtClean="0"/>
              <a:t>Malware: Adware and Spyware (cont.)</a:t>
            </a:r>
            <a:endParaRPr lang="en-US" sz="3600"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Spyware</a:t>
            </a:r>
          </a:p>
          <a:p>
            <a:pPr lvl="1"/>
            <a:r>
              <a:rPr lang="en-US" dirty="0" smtClean="0"/>
              <a:t>Transmits information</a:t>
            </a:r>
          </a:p>
          <a:p>
            <a:pPr lvl="1"/>
            <a:r>
              <a:rPr lang="en-US" dirty="0"/>
              <a:t>T</a:t>
            </a:r>
            <a:r>
              <a:rPr lang="en-US" dirty="0" smtClean="0"/>
              <a:t>racking cookies</a:t>
            </a:r>
          </a:p>
          <a:p>
            <a:pPr lvl="1"/>
            <a:r>
              <a:rPr lang="en-US" dirty="0" smtClean="0"/>
              <a:t>Keystroke logger</a:t>
            </a:r>
          </a:p>
          <a:p>
            <a:r>
              <a:rPr lang="en-US" dirty="0"/>
              <a:t>Anti-spyware software</a:t>
            </a:r>
          </a:p>
          <a:p>
            <a:r>
              <a:rPr lang="en-US" dirty="0"/>
              <a:t>Install one or two additional </a:t>
            </a:r>
            <a:r>
              <a:rPr lang="en-US" dirty="0" smtClean="0"/>
              <a:t>standalone </a:t>
            </a:r>
            <a:r>
              <a:rPr lang="en-US" dirty="0"/>
              <a:t>anti-spyware </a:t>
            </a:r>
            <a:r>
              <a:rPr lang="en-US" dirty="0" smtClean="0"/>
              <a:t>programs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53</a:t>
            </a:fld>
            <a:endParaRPr lang="en-US" dirty="0"/>
          </a:p>
        </p:txBody>
      </p:sp>
    </p:spTree>
    <p:extLst>
      <p:ext uri="{BB962C8B-B14F-4D97-AF65-F5344CB8AC3E}">
        <p14:creationId xmlns:p14="http://schemas.microsoft.com/office/powerpoint/2010/main" val="408784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Managing Online Annoyances:</a:t>
            </a:r>
            <a:r>
              <a:rPr lang="en-US" sz="3600" dirty="0" smtClean="0"/>
              <a:t/>
            </a:r>
            <a:br>
              <a:rPr lang="en-US" sz="3600" dirty="0" smtClean="0"/>
            </a:br>
            <a:r>
              <a:rPr lang="en-US" sz="3600" dirty="0" smtClean="0"/>
              <a:t>Malware: Adware and Spyware (cont.)</a:t>
            </a:r>
            <a:endParaRPr lang="en-US" sz="3600"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Windows Defender</a:t>
            </a:r>
          </a:p>
          <a:p>
            <a:r>
              <a:rPr lang="en-US" dirty="0" err="1" smtClean="0"/>
              <a:t>Malwarebytes</a:t>
            </a:r>
            <a:r>
              <a:rPr lang="en-US" dirty="0"/>
              <a:t> </a:t>
            </a:r>
            <a:r>
              <a:rPr lang="en-US" dirty="0" smtClean="0"/>
              <a:t>Anti-Malware, Ad-Aware, and </a:t>
            </a:r>
            <a:r>
              <a:rPr lang="en-US" dirty="0" err="1" smtClean="0"/>
              <a:t>Spybot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95401" y="3417627"/>
            <a:ext cx="6781800" cy="299169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3C5A0288-DE65-4327-81AA-3D0ED474C7D0}" type="slidenum">
              <a:rPr lang="en-US" smtClean="0"/>
              <a:pPr/>
              <a:t>54</a:t>
            </a:fld>
            <a:endParaRPr lang="en-US" dirty="0"/>
          </a:p>
        </p:txBody>
      </p:sp>
    </p:spTree>
    <p:extLst>
      <p:ext uri="{BB962C8B-B14F-4D97-AF65-F5344CB8AC3E}">
        <p14:creationId xmlns:p14="http://schemas.microsoft.com/office/powerpoint/2010/main" val="373387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Managing Online Annoyances:</a:t>
            </a:r>
            <a:r>
              <a:rPr lang="en-US" sz="3600" dirty="0" smtClean="0"/>
              <a:t/>
            </a:r>
            <a:br>
              <a:rPr lang="en-US" sz="3600" dirty="0" smtClean="0"/>
            </a:br>
            <a:r>
              <a:rPr lang="en-US" sz="3600" dirty="0" smtClean="0"/>
              <a:t>Spam</a:t>
            </a:r>
            <a:endParaRPr lang="en-US" sz="3600" dirty="0"/>
          </a:p>
        </p:txBody>
      </p:sp>
      <p:sp>
        <p:nvSpPr>
          <p:cNvPr id="3" name="Content Placeholder 2"/>
          <p:cNvSpPr>
            <a:spLocks noGrp="1"/>
          </p:cNvSpPr>
          <p:nvPr>
            <p:ph idx="1"/>
          </p:nvPr>
        </p:nvSpPr>
        <p:spPr/>
        <p:txBody>
          <a:bodyPr/>
          <a:lstStyle/>
          <a:p>
            <a:r>
              <a:rPr lang="en-US" dirty="0" smtClean="0"/>
              <a:t>Spam</a:t>
            </a:r>
          </a:p>
          <a:p>
            <a:r>
              <a:rPr lang="en-US" dirty="0" err="1" smtClean="0"/>
              <a:t>Spim</a:t>
            </a:r>
            <a:endParaRPr lang="en-US" dirty="0" smtClean="0"/>
          </a:p>
          <a:p>
            <a:r>
              <a:rPr lang="en-US" dirty="0" smtClean="0"/>
              <a:t>Use a free e-mail address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55</a:t>
            </a:fld>
            <a:endParaRPr lang="en-US" dirty="0"/>
          </a:p>
        </p:txBody>
      </p:sp>
    </p:spTree>
    <p:extLst>
      <p:ext uri="{BB962C8B-B14F-4D97-AF65-F5344CB8AC3E}">
        <p14:creationId xmlns:p14="http://schemas.microsoft.com/office/powerpoint/2010/main" val="170039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Managing Online Annoyances:</a:t>
            </a:r>
            <a:r>
              <a:rPr lang="en-US" sz="3600" dirty="0" smtClean="0"/>
              <a:t/>
            </a:r>
            <a:br>
              <a:rPr lang="en-US" sz="3600" dirty="0" smtClean="0"/>
            </a:br>
            <a:r>
              <a:rPr lang="en-US" sz="3600" dirty="0" smtClean="0"/>
              <a:t>Spam (cont.)</a:t>
            </a:r>
            <a:endParaRPr lang="en-US" sz="3600" dirty="0"/>
          </a:p>
        </p:txBody>
      </p:sp>
      <p:sp>
        <p:nvSpPr>
          <p:cNvPr id="3" name="Content Placeholder 2"/>
          <p:cNvSpPr>
            <a:spLocks noGrp="1"/>
          </p:cNvSpPr>
          <p:nvPr>
            <p:ph idx="1"/>
          </p:nvPr>
        </p:nvSpPr>
        <p:spPr>
          <a:xfrm>
            <a:off x="457200" y="1447800"/>
            <a:ext cx="8229600" cy="4525963"/>
          </a:xfrm>
        </p:spPr>
        <p:txBody>
          <a:bodyPr/>
          <a:lstStyle/>
          <a:p>
            <a:r>
              <a:rPr lang="en-US" dirty="0" smtClean="0"/>
              <a:t>Spam filter</a:t>
            </a:r>
          </a:p>
          <a:p>
            <a:r>
              <a:rPr lang="en-US" dirty="0" smtClean="0"/>
              <a:t>Third-party programs available</a:t>
            </a:r>
          </a:p>
          <a:p>
            <a:pPr lvl="2"/>
            <a:r>
              <a:rPr lang="en-US" dirty="0" smtClean="0"/>
              <a:t>SPAMfighter</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05956" y="3513970"/>
            <a:ext cx="6779687" cy="22166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3C5A0288-DE65-4327-81AA-3D0ED474C7D0}" type="slidenum">
              <a:rPr lang="en-US" smtClean="0"/>
              <a:pPr/>
              <a:t>56</a:t>
            </a:fld>
            <a:endParaRPr lang="en-US" dirty="0"/>
          </a:p>
        </p:txBody>
      </p:sp>
    </p:spTree>
    <p:extLst>
      <p:ext uri="{BB962C8B-B14F-4D97-AF65-F5344CB8AC3E}">
        <p14:creationId xmlns:p14="http://schemas.microsoft.com/office/powerpoint/2010/main" val="1259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Managing Online Annoyances:</a:t>
            </a:r>
            <a:r>
              <a:rPr lang="en-US" sz="3600" dirty="0" smtClean="0"/>
              <a:t/>
            </a:r>
            <a:br>
              <a:rPr lang="en-US" sz="3600" dirty="0" smtClean="0"/>
            </a:br>
            <a:r>
              <a:rPr lang="en-US" sz="3600" dirty="0" smtClean="0"/>
              <a:t>Spam (cont.)</a:t>
            </a:r>
            <a:endParaRPr lang="en-US" sz="3600" dirty="0"/>
          </a:p>
        </p:txBody>
      </p:sp>
      <p:sp>
        <p:nvSpPr>
          <p:cNvPr id="3" name="Content Placeholder 2"/>
          <p:cNvSpPr>
            <a:spLocks noGrp="1"/>
          </p:cNvSpPr>
          <p:nvPr>
            <p:ph idx="1"/>
          </p:nvPr>
        </p:nvSpPr>
        <p:spPr>
          <a:xfrm>
            <a:off x="457200" y="1600200"/>
            <a:ext cx="8229600" cy="4953000"/>
          </a:xfrm>
        </p:spPr>
        <p:txBody>
          <a:bodyPr/>
          <a:lstStyle/>
          <a:p>
            <a:r>
              <a:rPr lang="en-US" dirty="0" smtClean="0"/>
              <a:t>Other ways to prevent spam</a:t>
            </a:r>
          </a:p>
          <a:p>
            <a:pPr lvl="1"/>
            <a:r>
              <a:rPr lang="en-US" dirty="0" smtClean="0"/>
              <a:t>Read website privacy policies </a:t>
            </a:r>
          </a:p>
          <a:p>
            <a:pPr lvl="1"/>
            <a:r>
              <a:rPr lang="en-US" dirty="0" smtClean="0"/>
              <a:t>Don’t give the site permission to pass on your e-mail address</a:t>
            </a:r>
          </a:p>
          <a:p>
            <a:pPr lvl="1"/>
            <a:r>
              <a:rPr lang="en-US" dirty="0" smtClean="0"/>
              <a:t>Don’t reply to spam</a:t>
            </a:r>
          </a:p>
          <a:p>
            <a:pPr lvl="1"/>
            <a:r>
              <a:rPr lang="en-US" dirty="0" smtClean="0"/>
              <a:t>Subscribe to an e-mail forwarding service</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57</a:t>
            </a:fld>
            <a:endParaRPr lang="en-US" dirty="0"/>
          </a:p>
        </p:txBody>
      </p:sp>
    </p:spTree>
    <p:extLst>
      <p:ext uri="{BB962C8B-B14F-4D97-AF65-F5344CB8AC3E}">
        <p14:creationId xmlns:p14="http://schemas.microsoft.com/office/powerpoint/2010/main" val="429337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Managing Online Annoyances:</a:t>
            </a:r>
            <a:r>
              <a:rPr lang="en-US" sz="3600" dirty="0" smtClean="0"/>
              <a:t/>
            </a:r>
            <a:br>
              <a:rPr lang="en-US" sz="3600" dirty="0" smtClean="0"/>
            </a:br>
            <a:r>
              <a:rPr lang="en-US" sz="3600" dirty="0" smtClean="0"/>
              <a:t>Cookies</a:t>
            </a:r>
            <a:endParaRPr lang="en-US" sz="3600" dirty="0"/>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t>Provide </a:t>
            </a:r>
            <a:r>
              <a:rPr lang="en-US" dirty="0"/>
              <a:t>websites with information about browsing </a:t>
            </a:r>
            <a:r>
              <a:rPr lang="en-US" dirty="0" smtClean="0"/>
              <a:t>habits</a:t>
            </a:r>
          </a:p>
          <a:p>
            <a:r>
              <a:rPr lang="en-US" dirty="0" smtClean="0"/>
              <a:t>Don’t search for personal information</a:t>
            </a:r>
          </a:p>
          <a:p>
            <a:r>
              <a:rPr lang="en-US" dirty="0" smtClean="0"/>
              <a:t>Only collect information you supply when filling out forms</a:t>
            </a:r>
          </a:p>
          <a:p>
            <a:r>
              <a:rPr lang="en-US" dirty="0" smtClean="0"/>
              <a:t>Some sites sell the information </a:t>
            </a:r>
            <a:endParaRPr lang="en-US" dirty="0"/>
          </a:p>
          <a:p>
            <a:r>
              <a:rPr lang="en-US" dirty="0" smtClean="0"/>
              <a:t>Pose no security threat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58</a:t>
            </a:fld>
            <a:endParaRPr lang="en-US" dirty="0"/>
          </a:p>
        </p:txBody>
      </p:sp>
    </p:spTree>
    <p:extLst>
      <p:ext uri="{BB962C8B-B14F-4D97-AF65-F5344CB8AC3E}">
        <p14:creationId xmlns:p14="http://schemas.microsoft.com/office/powerpoint/2010/main" val="347780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pPr>
              <a:defRPr/>
            </a:pPr>
            <a:r>
              <a:rPr lang="en-US" sz="3900" dirty="0"/>
              <a:t>Cybercrime and Identity </a:t>
            </a:r>
            <a:r>
              <a:rPr lang="en-US" sz="3900" dirty="0" smtClean="0"/>
              <a:t>Theft (cont.)</a:t>
            </a:r>
            <a:endParaRPr lang="en-US" sz="3900" dirty="0"/>
          </a:p>
        </p:txBody>
      </p:sp>
      <p:sp>
        <p:nvSpPr>
          <p:cNvPr id="107523" name="Rectangle 3"/>
          <p:cNvSpPr>
            <a:spLocks noGrp="1" noChangeArrowheads="1"/>
          </p:cNvSpPr>
          <p:nvPr>
            <p:ph type="body" idx="1"/>
          </p:nvPr>
        </p:nvSpPr>
        <p:spPr>
          <a:xfrm>
            <a:off x="457200" y="1600200"/>
            <a:ext cx="8229600" cy="4419600"/>
          </a:xfrm>
        </p:spPr>
        <p:txBody>
          <a:bodyPr>
            <a:normAutofit/>
          </a:bodyPr>
          <a:lstStyle/>
          <a:p>
            <a:pPr eaLnBrk="1" hangingPunct="1">
              <a:defRPr/>
            </a:pPr>
            <a:r>
              <a:rPr lang="en-US" dirty="0" smtClean="0"/>
              <a:t>Identity theft</a:t>
            </a:r>
          </a:p>
          <a:p>
            <a:pPr lvl="1">
              <a:defRPr/>
            </a:pPr>
            <a:r>
              <a:rPr lang="en-US" dirty="0"/>
              <a:t>Acts perpetrated by identity thieves</a:t>
            </a:r>
          </a:p>
          <a:p>
            <a:pPr eaLnBrk="1" hangingPunct="1">
              <a:defRPr/>
            </a:pPr>
            <a:endParaRPr lang="en-US" dirty="0"/>
          </a:p>
          <a:p>
            <a:pPr>
              <a:defRPr/>
            </a:pPr>
            <a:endParaRPr lang="en-US" dirty="0" smtClean="0">
              <a:effectLst/>
            </a:endParaRPr>
          </a:p>
          <a:p>
            <a:pPr>
              <a:defRPr/>
            </a:pPr>
            <a:endParaRPr lang="en-US" dirty="0" smtClean="0">
              <a:effectLst/>
            </a:endParaRP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5</a:t>
            </a:fld>
            <a:endParaRPr lang="en-US" dirty="0"/>
          </a:p>
        </p:txBody>
      </p:sp>
    </p:spTree>
    <p:extLst>
      <p:ext uri="{BB962C8B-B14F-4D97-AF65-F5344CB8AC3E}">
        <p14:creationId xmlns:p14="http://schemas.microsoft.com/office/powerpoint/2010/main" val="80150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Keeping Your Data Safe:</a:t>
            </a:r>
            <a:r>
              <a:rPr lang="en-US" sz="3600" dirty="0" smtClean="0"/>
              <a:t/>
            </a:r>
            <a:br>
              <a:rPr lang="en-US" sz="3600" dirty="0" smtClean="0"/>
            </a:br>
            <a:r>
              <a:rPr lang="en-US" sz="3600" dirty="0" smtClean="0"/>
              <a:t>Protecting Your Personal Information</a:t>
            </a:r>
            <a:endParaRPr lang="en-US" sz="36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107" y="2043345"/>
            <a:ext cx="6397386" cy="36396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59</a:t>
            </a:fld>
            <a:endParaRPr lang="en-US" dirty="0"/>
          </a:p>
        </p:txBody>
      </p:sp>
    </p:spTree>
    <p:extLst>
      <p:ext uri="{BB962C8B-B14F-4D97-AF65-F5344CB8AC3E}">
        <p14:creationId xmlns:p14="http://schemas.microsoft.com/office/powerpoint/2010/main" val="56160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Keeping Your Data Safe:</a:t>
            </a:r>
            <a:r>
              <a:rPr lang="en-US" sz="3600" dirty="0" smtClean="0"/>
              <a:t/>
            </a:r>
            <a:br>
              <a:rPr lang="en-US" sz="3600" dirty="0" smtClean="0"/>
            </a:br>
            <a:r>
              <a:rPr lang="en-US" sz="3600" dirty="0" smtClean="0"/>
              <a:t>Backing Up Your Data</a:t>
            </a:r>
            <a:endParaRPr lang="en-US" sz="3600"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Unauthorized access</a:t>
            </a:r>
          </a:p>
          <a:p>
            <a:r>
              <a:rPr lang="en-US" dirty="0" smtClean="0"/>
              <a:t>Tampering</a:t>
            </a:r>
          </a:p>
          <a:p>
            <a:r>
              <a:rPr lang="en-US" dirty="0" smtClean="0"/>
              <a:t>Destruction</a:t>
            </a:r>
          </a:p>
          <a:p>
            <a:r>
              <a:rPr lang="en-US" dirty="0" smtClean="0"/>
              <a:t>Backups</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60</a:t>
            </a:fld>
            <a:endParaRPr lang="en-US" dirty="0"/>
          </a:p>
        </p:txBody>
      </p:sp>
    </p:spTree>
    <p:extLst>
      <p:ext uri="{BB962C8B-B14F-4D97-AF65-F5344CB8AC3E}">
        <p14:creationId xmlns:p14="http://schemas.microsoft.com/office/powerpoint/2010/main" val="23571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Keeping Your Data Safe:</a:t>
            </a:r>
            <a:r>
              <a:rPr lang="en-US" sz="3600" dirty="0" smtClean="0"/>
              <a:t/>
            </a:r>
            <a:br>
              <a:rPr lang="en-US" sz="3600" dirty="0" smtClean="0"/>
            </a:br>
            <a:r>
              <a:rPr lang="en-US" sz="3600" dirty="0" smtClean="0"/>
              <a:t>Backing Up Your Data (cont.)</a:t>
            </a:r>
            <a:endParaRPr lang="en-US" sz="36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632194" y="1718458"/>
            <a:ext cx="3727212" cy="41278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61</a:t>
            </a:fld>
            <a:endParaRPr lang="en-US" dirty="0"/>
          </a:p>
        </p:txBody>
      </p:sp>
    </p:spTree>
    <p:extLst>
      <p:ext uri="{BB962C8B-B14F-4D97-AF65-F5344CB8AC3E}">
        <p14:creationId xmlns:p14="http://schemas.microsoft.com/office/powerpoint/2010/main" val="169075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Keeping Your Data Safe:</a:t>
            </a:r>
            <a:r>
              <a:rPr lang="en-US" sz="3600" dirty="0" smtClean="0"/>
              <a:t/>
            </a:r>
            <a:br>
              <a:rPr lang="en-US" sz="3600" dirty="0" smtClean="0"/>
            </a:br>
            <a:r>
              <a:rPr lang="en-US" sz="3600" dirty="0" smtClean="0"/>
              <a:t>Backing Up Your Data (cont.)</a:t>
            </a:r>
            <a:endParaRPr lang="en-US" sz="3600" dirty="0"/>
          </a:p>
        </p:txBody>
      </p:sp>
      <p:sp>
        <p:nvSpPr>
          <p:cNvPr id="3" name="Content Placeholder 2"/>
          <p:cNvSpPr>
            <a:spLocks noGrp="1"/>
          </p:cNvSpPr>
          <p:nvPr>
            <p:ph idx="1"/>
          </p:nvPr>
        </p:nvSpPr>
        <p:spPr>
          <a:xfrm>
            <a:off x="457200" y="1600200"/>
            <a:ext cx="8229600" cy="4876800"/>
          </a:xfrm>
        </p:spPr>
        <p:txBody>
          <a:bodyPr/>
          <a:lstStyle/>
          <a:p>
            <a:r>
              <a:rPr lang="en-US" dirty="0" smtClean="0"/>
              <a:t>Options for backing up files</a:t>
            </a:r>
          </a:p>
          <a:p>
            <a:pPr lvl="1"/>
            <a:r>
              <a:rPr lang="en-US" dirty="0" smtClean="0"/>
              <a:t>Incremental backup (partial backup)</a:t>
            </a:r>
          </a:p>
          <a:p>
            <a:pPr lvl="1"/>
            <a:r>
              <a:rPr lang="en-US" dirty="0" smtClean="0"/>
              <a:t>Image backup (system backup)</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62</a:t>
            </a:fld>
            <a:endParaRPr lang="en-US" dirty="0"/>
          </a:p>
        </p:txBody>
      </p:sp>
    </p:spTree>
    <p:extLst>
      <p:ext uri="{BB962C8B-B14F-4D97-AF65-F5344CB8AC3E}">
        <p14:creationId xmlns:p14="http://schemas.microsoft.com/office/powerpoint/2010/main" val="158598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Keeping Your Data Safe:</a:t>
            </a:r>
            <a:r>
              <a:rPr lang="en-US" sz="3600" dirty="0" smtClean="0"/>
              <a:t/>
            </a:r>
            <a:br>
              <a:rPr lang="en-US" sz="3600" dirty="0" smtClean="0"/>
            </a:br>
            <a:r>
              <a:rPr lang="en-US" sz="3600" dirty="0" smtClean="0"/>
              <a:t>Backing Up Your Data (cont.)</a:t>
            </a:r>
            <a:endParaRPr lang="en-US" sz="36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49209" y="1600200"/>
            <a:ext cx="7245579"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63</a:t>
            </a:fld>
            <a:endParaRPr lang="en-US" dirty="0"/>
          </a:p>
        </p:txBody>
      </p:sp>
    </p:spTree>
    <p:extLst>
      <p:ext uri="{BB962C8B-B14F-4D97-AF65-F5344CB8AC3E}">
        <p14:creationId xmlns:p14="http://schemas.microsoft.com/office/powerpoint/2010/main" val="314570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55278" y="2736450"/>
            <a:ext cx="5033444" cy="36452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228600"/>
            <a:ext cx="8382000" cy="1066800"/>
          </a:xfrm>
        </p:spPr>
        <p:txBody>
          <a:bodyPr>
            <a:noAutofit/>
          </a:bodyPr>
          <a:lstStyle/>
          <a:p>
            <a:r>
              <a:rPr lang="en-US" sz="2800" dirty="0" smtClean="0"/>
              <a:t>Keeping Your Data Safe:</a:t>
            </a:r>
            <a:r>
              <a:rPr lang="en-US" sz="3600" dirty="0" smtClean="0"/>
              <a:t/>
            </a:r>
            <a:br>
              <a:rPr lang="en-US" sz="3600" dirty="0" smtClean="0"/>
            </a:br>
            <a:r>
              <a:rPr lang="en-US" sz="3600" dirty="0" smtClean="0"/>
              <a:t>Backing Up Your Data (cont.)</a:t>
            </a:r>
            <a:endParaRPr lang="en-US" sz="3600" dirty="0"/>
          </a:p>
        </p:txBody>
      </p:sp>
      <p:sp>
        <p:nvSpPr>
          <p:cNvPr id="3" name="Content Placeholder 2"/>
          <p:cNvSpPr>
            <a:spLocks noGrp="1"/>
          </p:cNvSpPr>
          <p:nvPr>
            <p:ph idx="1"/>
          </p:nvPr>
        </p:nvSpPr>
        <p:spPr/>
        <p:txBody>
          <a:bodyPr/>
          <a:lstStyle/>
          <a:p>
            <a:r>
              <a:rPr lang="en-US" dirty="0" smtClean="0"/>
              <a:t>Windows 8 includes the Windows 7 File Recovery utility</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64</a:t>
            </a:fld>
            <a:endParaRPr lang="en-US" dirty="0"/>
          </a:p>
        </p:txBody>
      </p:sp>
    </p:spTree>
    <p:extLst>
      <p:ext uri="{BB962C8B-B14F-4D97-AF65-F5344CB8AC3E}">
        <p14:creationId xmlns:p14="http://schemas.microsoft.com/office/powerpoint/2010/main" val="127427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Keeping Your Data Safe:</a:t>
            </a:r>
            <a:r>
              <a:rPr lang="en-US" sz="3600" dirty="0" smtClean="0"/>
              <a:t/>
            </a:r>
            <a:br>
              <a:rPr lang="en-US" sz="3600" dirty="0" smtClean="0"/>
            </a:br>
            <a:r>
              <a:rPr lang="en-US" sz="3600" dirty="0" smtClean="0"/>
              <a:t>Backing Up Your Data (cont.)</a:t>
            </a:r>
            <a:endParaRPr lang="en-US" sz="3600"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50230"/>
          <a:stretch/>
        </p:blipFill>
        <p:spPr>
          <a:xfrm>
            <a:off x="762000" y="2209800"/>
            <a:ext cx="3615885" cy="2581275"/>
          </a:xfrm>
        </p:spPr>
      </p:pic>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65</a:t>
            </a:fld>
            <a:endParaRPr lang="en-US" dirty="0"/>
          </a:p>
        </p:txBody>
      </p:sp>
      <p:pic>
        <p:nvPicPr>
          <p:cNvPr id="7"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t="50000"/>
          <a:stretch/>
        </p:blipFill>
        <p:spPr>
          <a:xfrm>
            <a:off x="4572000" y="2209799"/>
            <a:ext cx="3505200" cy="2513845"/>
          </a:xfrm>
          <a:prstGeom prst="rect">
            <a:avLst/>
          </a:prstGeom>
        </p:spPr>
      </p:pic>
    </p:spTree>
    <p:extLst>
      <p:ext uri="{BB962C8B-B14F-4D97-AF65-F5344CB8AC3E}">
        <p14:creationId xmlns:p14="http://schemas.microsoft.com/office/powerpoint/2010/main" val="95837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dirty="0" smtClean="0"/>
              <a:t>Social Engineering</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Human interaction to learn information</a:t>
            </a:r>
          </a:p>
          <a:p>
            <a:r>
              <a:rPr lang="en-US" dirty="0" smtClean="0"/>
              <a:t>Pretexting</a:t>
            </a:r>
          </a:p>
          <a:p>
            <a:pPr lvl="1"/>
            <a:r>
              <a:rPr lang="en-US" dirty="0" smtClean="0"/>
              <a:t>Fake phone call</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66</a:t>
            </a:fld>
            <a:endParaRPr lang="en-US" dirty="0"/>
          </a:p>
        </p:txBody>
      </p:sp>
    </p:spTree>
    <p:extLst>
      <p:ext uri="{BB962C8B-B14F-4D97-AF65-F5344CB8AC3E}">
        <p14:creationId xmlns:p14="http://schemas.microsoft.com/office/powerpoint/2010/main" val="29524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3200" dirty="0" smtClean="0"/>
              <a:t>Social Engineering:</a:t>
            </a:r>
            <a:r>
              <a:rPr lang="en-US" sz="4000" dirty="0" smtClean="0"/>
              <a:t/>
            </a:r>
            <a:br>
              <a:rPr lang="en-US" sz="4000" dirty="0" smtClean="0"/>
            </a:br>
            <a:r>
              <a:rPr lang="en-US" sz="4000" dirty="0" smtClean="0"/>
              <a:t>Phishing and Pharming</a:t>
            </a:r>
            <a:endParaRPr lang="en-US" sz="4000" dirty="0"/>
          </a:p>
        </p:txBody>
      </p:sp>
      <p:sp>
        <p:nvSpPr>
          <p:cNvPr id="3" name="Content Placeholder 2"/>
          <p:cNvSpPr>
            <a:spLocks noGrp="1"/>
          </p:cNvSpPr>
          <p:nvPr>
            <p:ph idx="1"/>
          </p:nvPr>
        </p:nvSpPr>
        <p:spPr>
          <a:xfrm>
            <a:off x="457200" y="1600200"/>
            <a:ext cx="8229600" cy="5181600"/>
          </a:xfrm>
        </p:spPr>
        <p:txBody>
          <a:bodyPr>
            <a:normAutofit/>
          </a:bodyPr>
          <a:lstStyle/>
          <a:p>
            <a:r>
              <a:rPr lang="en-US" dirty="0" smtClean="0"/>
              <a:t>Phishing</a:t>
            </a:r>
          </a:p>
          <a:p>
            <a:r>
              <a:rPr lang="en-US" dirty="0" smtClean="0"/>
              <a:t>Pharming</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67</a:t>
            </a:fld>
            <a:endParaRPr lang="en-US" dirty="0"/>
          </a:p>
        </p:txBody>
      </p:sp>
    </p:spTree>
    <p:extLst>
      <p:ext uri="{BB962C8B-B14F-4D97-AF65-F5344CB8AC3E}">
        <p14:creationId xmlns:p14="http://schemas.microsoft.com/office/powerpoint/2010/main" val="173821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Social Engineering:</a:t>
            </a:r>
            <a:r>
              <a:rPr lang="en-US" sz="4000" dirty="0" smtClean="0"/>
              <a:t/>
            </a:r>
            <a:br>
              <a:rPr lang="en-US" sz="4000" dirty="0" smtClean="0"/>
            </a:br>
            <a:r>
              <a:rPr lang="en-US" sz="4000" dirty="0" smtClean="0"/>
              <a:t>Phishing and Pharming (cont.)</a:t>
            </a:r>
            <a:endParaRPr lang="en-US" sz="4000" dirty="0"/>
          </a:p>
        </p:txBody>
      </p:sp>
      <p:sp>
        <p:nvSpPr>
          <p:cNvPr id="3" name="Content Placeholder 2"/>
          <p:cNvSpPr>
            <a:spLocks noGrp="1"/>
          </p:cNvSpPr>
          <p:nvPr>
            <p:ph idx="1"/>
          </p:nvPr>
        </p:nvSpPr>
        <p:spPr>
          <a:xfrm>
            <a:off x="457200" y="1600200"/>
            <a:ext cx="8229600" cy="5105400"/>
          </a:xfrm>
        </p:spPr>
        <p:txBody>
          <a:bodyPr>
            <a:normAutofit/>
          </a:bodyPr>
          <a:lstStyle/>
          <a:p>
            <a:r>
              <a:rPr lang="en-US" dirty="0" smtClean="0"/>
              <a:t>Guidelines to avoid schemes</a:t>
            </a:r>
          </a:p>
          <a:p>
            <a:pPr lvl="1"/>
            <a:r>
              <a:rPr lang="en-US" dirty="0" smtClean="0"/>
              <a:t>Never reply directly to e-mails asking for personal information</a:t>
            </a:r>
          </a:p>
          <a:p>
            <a:pPr lvl="1"/>
            <a:r>
              <a:rPr lang="en-US" dirty="0" smtClean="0"/>
              <a:t>Don’t click on links in e-mails</a:t>
            </a:r>
          </a:p>
          <a:p>
            <a:pPr lvl="1"/>
            <a:r>
              <a:rPr lang="en-US" dirty="0" smtClean="0"/>
              <a:t>Never give personal information over the Internet unless the site is secure</a:t>
            </a:r>
          </a:p>
          <a:p>
            <a:pPr lvl="1"/>
            <a:r>
              <a:rPr lang="en-US" dirty="0" smtClean="0"/>
              <a:t>Use phishing filters</a:t>
            </a:r>
          </a:p>
          <a:p>
            <a:pPr lvl="1"/>
            <a:r>
              <a:rPr lang="en-US" dirty="0" smtClean="0"/>
              <a:t>Use Internet security software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68</a:t>
            </a:fld>
            <a:endParaRPr lang="en-US" dirty="0"/>
          </a:p>
        </p:txBody>
      </p:sp>
    </p:spTree>
    <p:extLst>
      <p:ext uri="{BB962C8B-B14F-4D97-AF65-F5344CB8AC3E}">
        <p14:creationId xmlns:p14="http://schemas.microsoft.com/office/powerpoint/2010/main" val="66353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pPr>
              <a:defRPr/>
            </a:pPr>
            <a:r>
              <a:rPr lang="en-US" sz="3900" dirty="0"/>
              <a:t>Cybercrime and Identity </a:t>
            </a:r>
            <a:r>
              <a:rPr lang="en-US" sz="3900" dirty="0" smtClean="0"/>
              <a:t>Theft (cont.)</a:t>
            </a:r>
            <a:endParaRPr lang="en-US" sz="3900" dirty="0"/>
          </a:p>
        </p:txBody>
      </p:sp>
      <p:sp>
        <p:nvSpPr>
          <p:cNvPr id="107523" name="Rectangle 3"/>
          <p:cNvSpPr>
            <a:spLocks noGrp="1" noChangeArrowheads="1"/>
          </p:cNvSpPr>
          <p:nvPr>
            <p:ph type="body" idx="1"/>
          </p:nvPr>
        </p:nvSpPr>
        <p:spPr>
          <a:xfrm>
            <a:off x="457200" y="1600200"/>
            <a:ext cx="8229600" cy="5029200"/>
          </a:xfrm>
        </p:spPr>
        <p:txBody>
          <a:bodyPr>
            <a:normAutofit/>
          </a:bodyPr>
          <a:lstStyle/>
          <a:p>
            <a:pPr eaLnBrk="1" hangingPunct="1">
              <a:defRPr/>
            </a:pPr>
            <a:r>
              <a:rPr lang="en-US" dirty="0" smtClean="0"/>
              <a:t>Other methods to obtain personal information</a:t>
            </a:r>
          </a:p>
          <a:p>
            <a:pPr lvl="1">
              <a:defRPr/>
            </a:pPr>
            <a:r>
              <a:rPr lang="en-US" dirty="0" smtClean="0"/>
              <a:t>Stealing purses and wallets</a:t>
            </a:r>
          </a:p>
          <a:p>
            <a:pPr lvl="1">
              <a:defRPr/>
            </a:pPr>
            <a:r>
              <a:rPr lang="en-US" dirty="0" smtClean="0"/>
              <a:t>Stealing mail or looking through trash </a:t>
            </a:r>
          </a:p>
          <a:p>
            <a:pPr lvl="1">
              <a:defRPr/>
            </a:pPr>
            <a:r>
              <a:rPr lang="en-US" dirty="0" smtClean="0"/>
              <a:t>Posing as bank or credit card company representative</a:t>
            </a:r>
          </a:p>
          <a:p>
            <a:pPr lvl="1">
              <a:defRPr/>
            </a:pPr>
            <a:r>
              <a:rPr lang="en-US" dirty="0" smtClean="0"/>
              <a:t>Skimming devices</a:t>
            </a:r>
            <a:endParaRPr lang="en-US" dirty="0" smtClean="0">
              <a:effectLst/>
            </a:endParaRP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6</a:t>
            </a:fld>
            <a:endParaRPr lang="en-US" dirty="0"/>
          </a:p>
        </p:txBody>
      </p:sp>
    </p:spTree>
    <p:extLst>
      <p:ext uri="{BB962C8B-B14F-4D97-AF65-F5344CB8AC3E}">
        <p14:creationId xmlns:p14="http://schemas.microsoft.com/office/powerpoint/2010/main" val="94312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fade">
                                      <p:cBhvr>
                                        <p:cTn id="7" dur="500"/>
                                        <p:tgtEl>
                                          <p:spTgt spid="1075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523">
                                            <p:txEl>
                                              <p:pRg st="1" end="1"/>
                                            </p:txEl>
                                          </p:spTgt>
                                        </p:tgtEl>
                                        <p:attrNameLst>
                                          <p:attrName>style.visibility</p:attrName>
                                        </p:attrNameLst>
                                      </p:cBhvr>
                                      <p:to>
                                        <p:strVal val="visible"/>
                                      </p:to>
                                    </p:set>
                                    <p:animEffect transition="in" filter="fade">
                                      <p:cBhvr>
                                        <p:cTn id="12" dur="500"/>
                                        <p:tgtEl>
                                          <p:spTgt spid="10752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animEffect transition="in" filter="fade">
                                      <p:cBhvr>
                                        <p:cTn id="15" dur="500"/>
                                        <p:tgtEl>
                                          <p:spTgt spid="10752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7523">
                                            <p:txEl>
                                              <p:pRg st="3" end="3"/>
                                            </p:txEl>
                                          </p:spTgt>
                                        </p:tgtEl>
                                        <p:attrNameLst>
                                          <p:attrName>style.visibility</p:attrName>
                                        </p:attrNameLst>
                                      </p:cBhvr>
                                      <p:to>
                                        <p:strVal val="visible"/>
                                      </p:to>
                                    </p:set>
                                    <p:animEffect transition="in" filter="fade">
                                      <p:cBhvr>
                                        <p:cTn id="18" dur="500"/>
                                        <p:tgtEl>
                                          <p:spTgt spid="10752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7523">
                                            <p:txEl>
                                              <p:pRg st="4" end="4"/>
                                            </p:txEl>
                                          </p:spTgt>
                                        </p:tgtEl>
                                        <p:attrNameLst>
                                          <p:attrName>style.visibility</p:attrName>
                                        </p:attrNameLst>
                                      </p:cBhvr>
                                      <p:to>
                                        <p:strVal val="visible"/>
                                      </p:to>
                                    </p:set>
                                    <p:animEffect transition="in" filter="fade">
                                      <p:cBhvr>
                                        <p:cTn id="21" dur="500"/>
                                        <p:tgtEl>
                                          <p:spTgt spid="1075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Social Engineering:</a:t>
            </a:r>
            <a:r>
              <a:rPr lang="en-US" sz="4000" dirty="0" smtClean="0"/>
              <a:t/>
            </a:r>
            <a:br>
              <a:rPr lang="en-US" sz="4000" dirty="0" smtClean="0"/>
            </a:br>
            <a:r>
              <a:rPr lang="en-US" sz="4000" dirty="0" smtClean="0"/>
              <a:t>Phishing and Pharming (cont.)</a:t>
            </a:r>
            <a:endParaRPr lang="en-US" sz="40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2680" y="1648272"/>
            <a:ext cx="7689610" cy="432345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69</a:t>
            </a:fld>
            <a:endParaRPr lang="en-US" dirty="0"/>
          </a:p>
        </p:txBody>
      </p:sp>
    </p:spTree>
    <p:extLst>
      <p:ext uri="{BB962C8B-B14F-4D97-AF65-F5344CB8AC3E}">
        <p14:creationId xmlns:p14="http://schemas.microsoft.com/office/powerpoint/2010/main" val="206722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Social Engineering:</a:t>
            </a:r>
            <a:r>
              <a:rPr lang="en-US" sz="4000" dirty="0" smtClean="0"/>
              <a:t/>
            </a:r>
            <a:br>
              <a:rPr lang="en-US" sz="4000" dirty="0" smtClean="0"/>
            </a:br>
            <a:r>
              <a:rPr lang="en-US" sz="4000" dirty="0" smtClean="0"/>
              <a:t>Scareware</a:t>
            </a:r>
            <a:endParaRPr lang="en-US" sz="4000" dirty="0"/>
          </a:p>
        </p:txBody>
      </p:sp>
      <p:sp>
        <p:nvSpPr>
          <p:cNvPr id="3" name="Content Placeholder 2"/>
          <p:cNvSpPr>
            <a:spLocks noGrp="1"/>
          </p:cNvSpPr>
          <p:nvPr>
            <p:ph idx="1"/>
          </p:nvPr>
        </p:nvSpPr>
        <p:spPr>
          <a:xfrm>
            <a:off x="457200" y="1600200"/>
            <a:ext cx="8229600" cy="5105400"/>
          </a:xfrm>
        </p:spPr>
        <p:txBody>
          <a:bodyPr>
            <a:normAutofit/>
          </a:bodyPr>
          <a:lstStyle/>
          <a:p>
            <a:r>
              <a:rPr lang="en-US" dirty="0" smtClean="0"/>
              <a:t>Type of malware</a:t>
            </a:r>
          </a:p>
          <a:p>
            <a:r>
              <a:rPr lang="en-US" dirty="0" smtClean="0"/>
              <a:t>Pop-ups</a:t>
            </a:r>
          </a:p>
          <a:p>
            <a:r>
              <a:rPr lang="en-US" dirty="0" smtClean="0"/>
              <a:t>Banners</a:t>
            </a:r>
          </a:p>
          <a:p>
            <a:r>
              <a:rPr lang="en-US" dirty="0" smtClean="0"/>
              <a:t>Annoying types of messages</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70</a:t>
            </a:fld>
            <a:endParaRPr lang="en-US" dirty="0"/>
          </a:p>
        </p:txBody>
      </p:sp>
    </p:spTree>
    <p:extLst>
      <p:ext uri="{BB962C8B-B14F-4D97-AF65-F5344CB8AC3E}">
        <p14:creationId xmlns:p14="http://schemas.microsoft.com/office/powerpoint/2010/main" val="330081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Protecting Your Physical Computing Assets:</a:t>
            </a:r>
            <a:r>
              <a:rPr lang="en-US" sz="1800" dirty="0" smtClean="0"/>
              <a:t/>
            </a:r>
            <a:br>
              <a:rPr lang="en-US" sz="1800" dirty="0" smtClean="0"/>
            </a:br>
            <a:r>
              <a:rPr lang="en-US" sz="3600" dirty="0" smtClean="0"/>
              <a:t>Environmental Factors</a:t>
            </a:r>
            <a:endParaRPr lang="en-US" sz="3600" dirty="0"/>
          </a:p>
        </p:txBody>
      </p:sp>
      <p:sp>
        <p:nvSpPr>
          <p:cNvPr id="3" name="Content Placeholder 2"/>
          <p:cNvSpPr>
            <a:spLocks noGrp="1"/>
          </p:cNvSpPr>
          <p:nvPr>
            <p:ph idx="1"/>
          </p:nvPr>
        </p:nvSpPr>
        <p:spPr>
          <a:xfrm>
            <a:off x="457200" y="1600201"/>
            <a:ext cx="8229600" cy="5257800"/>
          </a:xfrm>
        </p:spPr>
        <p:txBody>
          <a:bodyPr>
            <a:normAutofit/>
          </a:bodyPr>
          <a:lstStyle/>
          <a:p>
            <a:r>
              <a:rPr lang="en-US" sz="3100" dirty="0" smtClean="0"/>
              <a:t>Level surface</a:t>
            </a:r>
          </a:p>
          <a:p>
            <a:r>
              <a:rPr lang="en-US" sz="3100" dirty="0" smtClean="0"/>
              <a:t>Protective case</a:t>
            </a:r>
          </a:p>
          <a:p>
            <a:r>
              <a:rPr lang="en-US" sz="3100" dirty="0" smtClean="0"/>
              <a:t>Don’t leave in a car in extreme temperatures</a:t>
            </a:r>
            <a:endParaRPr lang="en-US" sz="3100" dirty="0"/>
          </a:p>
          <a:p>
            <a:r>
              <a:rPr lang="en-US" sz="3100" dirty="0" smtClean="0"/>
              <a:t>Chill mats</a:t>
            </a:r>
          </a:p>
          <a:p>
            <a:r>
              <a:rPr lang="en-US" sz="3100" dirty="0"/>
              <a:t>Keep intake vent unblocked</a:t>
            </a:r>
          </a:p>
          <a:p>
            <a:r>
              <a:rPr lang="en-US" sz="3100" dirty="0"/>
              <a:t>Keep room clean</a:t>
            </a:r>
          </a:p>
          <a:p>
            <a:r>
              <a:rPr lang="en-US" sz="3100" dirty="0"/>
              <a:t>Don’t eat or drink near your </a:t>
            </a:r>
            <a:r>
              <a:rPr lang="en-US" sz="3100" dirty="0" smtClean="0"/>
              <a:t>computer</a:t>
            </a:r>
            <a:endParaRPr lang="en-US" dirty="0"/>
          </a:p>
          <a:p>
            <a:pPr marL="0" indent="0">
              <a:buNone/>
            </a:pPr>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71</a:t>
            </a:fld>
            <a:endParaRPr lang="en-US" dirty="0"/>
          </a:p>
        </p:txBody>
      </p:sp>
    </p:spTree>
    <p:extLst>
      <p:ext uri="{BB962C8B-B14F-4D97-AF65-F5344CB8AC3E}">
        <p14:creationId xmlns:p14="http://schemas.microsoft.com/office/powerpoint/2010/main" val="12327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Protecting Your Physical Computing Assets:</a:t>
            </a:r>
            <a:r>
              <a:rPr lang="en-US" sz="3200" dirty="0" smtClean="0"/>
              <a:t/>
            </a:r>
            <a:br>
              <a:rPr lang="en-US" sz="3200" dirty="0" smtClean="0"/>
            </a:br>
            <a:r>
              <a:rPr lang="en-US" sz="3600" dirty="0" smtClean="0"/>
              <a:t>Power Surges</a:t>
            </a:r>
            <a:endParaRPr lang="en-US" sz="3600" dirty="0"/>
          </a:p>
        </p:txBody>
      </p:sp>
      <p:sp>
        <p:nvSpPr>
          <p:cNvPr id="3" name="Content Placeholder 2"/>
          <p:cNvSpPr>
            <a:spLocks noGrp="1"/>
          </p:cNvSpPr>
          <p:nvPr>
            <p:ph idx="1"/>
          </p:nvPr>
        </p:nvSpPr>
        <p:spPr>
          <a:xfrm>
            <a:off x="457200" y="1600201"/>
            <a:ext cx="8229600" cy="4800600"/>
          </a:xfrm>
        </p:spPr>
        <p:txBody>
          <a:bodyPr>
            <a:normAutofit fontScale="92500" lnSpcReduction="10000"/>
          </a:bodyPr>
          <a:lstStyle/>
          <a:p>
            <a:r>
              <a:rPr lang="en-US" dirty="0" smtClean="0"/>
              <a:t>Power surges</a:t>
            </a:r>
          </a:p>
          <a:p>
            <a:pPr lvl="1"/>
            <a:r>
              <a:rPr lang="en-US" dirty="0" smtClean="0"/>
              <a:t>Old or faulty wiring</a:t>
            </a:r>
          </a:p>
          <a:p>
            <a:pPr lvl="1"/>
            <a:r>
              <a:rPr lang="en-US" dirty="0" smtClean="0"/>
              <a:t>Downed power lines</a:t>
            </a:r>
          </a:p>
          <a:p>
            <a:pPr lvl="1"/>
            <a:r>
              <a:rPr lang="en-US" dirty="0" smtClean="0"/>
              <a:t>Malfunctions at electric company substations</a:t>
            </a:r>
          </a:p>
          <a:p>
            <a:pPr lvl="1"/>
            <a:r>
              <a:rPr lang="en-US" dirty="0" smtClean="0"/>
              <a:t>Lightning strikes</a:t>
            </a:r>
          </a:p>
          <a:p>
            <a:r>
              <a:rPr lang="en-US" dirty="0"/>
              <a:t>Surge protector</a:t>
            </a:r>
          </a:p>
          <a:p>
            <a:pPr lvl="1"/>
            <a:r>
              <a:rPr lang="en-US" dirty="0"/>
              <a:t>Replace every </a:t>
            </a:r>
            <a:r>
              <a:rPr lang="en-US" dirty="0" smtClean="0"/>
              <a:t>two – three years</a:t>
            </a:r>
            <a:endParaRPr lang="en-US" dirty="0"/>
          </a:p>
          <a:p>
            <a:pPr lvl="1"/>
            <a:r>
              <a:rPr lang="en-US" dirty="0"/>
              <a:t>Use with all devices that have solid-state </a:t>
            </a:r>
            <a:r>
              <a:rPr lang="en-US" dirty="0" smtClean="0"/>
              <a:t>components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72</a:t>
            </a:fld>
            <a:endParaRPr lang="en-US" dirty="0"/>
          </a:p>
        </p:txBody>
      </p:sp>
    </p:spTree>
    <p:extLst>
      <p:ext uri="{BB962C8B-B14F-4D97-AF65-F5344CB8AC3E}">
        <p14:creationId xmlns:p14="http://schemas.microsoft.com/office/powerpoint/2010/main" val="5213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Protecting Your Physical Computing Assets:</a:t>
            </a:r>
            <a:r>
              <a:rPr lang="en-US" sz="3600" dirty="0" smtClean="0"/>
              <a:t/>
            </a:r>
            <a:br>
              <a:rPr lang="en-US" sz="3600" dirty="0" smtClean="0"/>
            </a:br>
            <a:r>
              <a:rPr lang="en-US" sz="3600" dirty="0" smtClean="0"/>
              <a:t>Deterring Theft</a:t>
            </a:r>
            <a:endParaRPr lang="en-US" sz="3600" dirty="0"/>
          </a:p>
        </p:txBody>
      </p:sp>
      <p:sp>
        <p:nvSpPr>
          <p:cNvPr id="3" name="Content Placeholder 2"/>
          <p:cNvSpPr>
            <a:spLocks noGrp="1"/>
          </p:cNvSpPr>
          <p:nvPr>
            <p:ph idx="1"/>
          </p:nvPr>
        </p:nvSpPr>
        <p:spPr>
          <a:xfrm>
            <a:off x="457200" y="1600201"/>
            <a:ext cx="8229600" cy="4876800"/>
          </a:xfrm>
        </p:spPr>
        <p:txBody>
          <a:bodyPr/>
          <a:lstStyle/>
          <a:p>
            <a:r>
              <a:rPr lang="en-US" dirty="0" smtClean="0"/>
              <a:t>Security concerns with mobile devices</a:t>
            </a:r>
          </a:p>
          <a:p>
            <a:pPr lvl="1"/>
            <a:r>
              <a:rPr lang="en-US" dirty="0" smtClean="0"/>
              <a:t>Keeping them from being stolen</a:t>
            </a:r>
          </a:p>
          <a:p>
            <a:pPr lvl="1"/>
            <a:r>
              <a:rPr lang="en-US" dirty="0" smtClean="0"/>
              <a:t>Keeping data secure in case they are stolen</a:t>
            </a:r>
          </a:p>
          <a:p>
            <a:pPr lvl="1"/>
            <a:r>
              <a:rPr lang="en-US" dirty="0" smtClean="0"/>
              <a:t>Finding a device if it is stolen</a:t>
            </a:r>
          </a:p>
          <a:p>
            <a:pPr lvl="1"/>
            <a:r>
              <a:rPr lang="en-US" dirty="0" smtClean="0"/>
              <a:t>Remotely recovering and wiping data off a stolen device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73</a:t>
            </a:fld>
            <a:endParaRPr lang="en-US" dirty="0"/>
          </a:p>
        </p:txBody>
      </p:sp>
    </p:spTree>
    <p:extLst>
      <p:ext uri="{BB962C8B-B14F-4D97-AF65-F5344CB8AC3E}">
        <p14:creationId xmlns:p14="http://schemas.microsoft.com/office/powerpoint/2010/main" val="119948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Protecting Your Physical Computing Assets:</a:t>
            </a:r>
            <a:r>
              <a:rPr lang="en-US" sz="3600" dirty="0" smtClean="0"/>
              <a:t/>
            </a:r>
            <a:br>
              <a:rPr lang="en-US" sz="3600" dirty="0" smtClean="0"/>
            </a:br>
            <a:r>
              <a:rPr lang="en-US" sz="3600" dirty="0" smtClean="0"/>
              <a:t>Keep Them Safe: Alarms</a:t>
            </a:r>
            <a:endParaRPr lang="en-US" sz="3600" dirty="0"/>
          </a:p>
        </p:txBody>
      </p:sp>
      <p:sp>
        <p:nvSpPr>
          <p:cNvPr id="3" name="Content Placeholder 2"/>
          <p:cNvSpPr>
            <a:spLocks noGrp="1"/>
          </p:cNvSpPr>
          <p:nvPr>
            <p:ph idx="1"/>
          </p:nvPr>
        </p:nvSpPr>
        <p:spPr>
          <a:xfrm>
            <a:off x="457200" y="1600201"/>
            <a:ext cx="8229600" cy="4953000"/>
          </a:xfrm>
        </p:spPr>
        <p:txBody>
          <a:bodyPr/>
          <a:lstStyle/>
          <a:p>
            <a:r>
              <a:rPr lang="en-US" dirty="0" smtClean="0"/>
              <a:t>Motion alarm software</a:t>
            </a:r>
          </a:p>
          <a:p>
            <a:pPr lvl="1"/>
            <a:r>
              <a:rPr lang="en-US" dirty="0" err="1" smtClean="0"/>
              <a:t>LAlarm</a:t>
            </a:r>
            <a:r>
              <a:rPr lang="en-US" dirty="0" smtClean="0"/>
              <a:t>: free software for laptops</a:t>
            </a:r>
          </a:p>
          <a:p>
            <a:pPr lvl="1"/>
            <a:r>
              <a:rPr lang="en-US" dirty="0" smtClean="0"/>
              <a:t>SuperAlarm and </a:t>
            </a:r>
            <a:r>
              <a:rPr lang="en-US" dirty="0" err="1" smtClean="0"/>
              <a:t>Alarmomatic</a:t>
            </a:r>
            <a:r>
              <a:rPr lang="en-US" dirty="0" smtClean="0"/>
              <a:t> </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74</a:t>
            </a:fld>
            <a:endParaRPr lang="en-US" dirty="0"/>
          </a:p>
        </p:txBody>
      </p:sp>
    </p:spTree>
    <p:extLst>
      <p:ext uri="{BB962C8B-B14F-4D97-AF65-F5344CB8AC3E}">
        <p14:creationId xmlns:p14="http://schemas.microsoft.com/office/powerpoint/2010/main" val="40828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Protecting Your Physical Computing Assets:</a:t>
            </a:r>
            <a:r>
              <a:rPr lang="en-US" sz="3600" dirty="0" smtClean="0"/>
              <a:t/>
            </a:r>
            <a:br>
              <a:rPr lang="en-US" sz="3600" dirty="0" smtClean="0"/>
            </a:br>
            <a:r>
              <a:rPr lang="en-US" sz="3600" dirty="0" smtClean="0"/>
              <a:t>Keeping Mobile Device Data Secure</a:t>
            </a:r>
            <a:endParaRPr lang="en-US" sz="3600" dirty="0"/>
          </a:p>
        </p:txBody>
      </p:sp>
      <p:sp>
        <p:nvSpPr>
          <p:cNvPr id="3" name="Content Placeholder 2"/>
          <p:cNvSpPr>
            <a:spLocks noGrp="1"/>
          </p:cNvSpPr>
          <p:nvPr>
            <p:ph idx="1"/>
          </p:nvPr>
        </p:nvSpPr>
        <p:spPr>
          <a:xfrm>
            <a:off x="457200" y="1600200"/>
            <a:ext cx="8229600" cy="5135563"/>
          </a:xfrm>
        </p:spPr>
        <p:txBody>
          <a:bodyPr>
            <a:normAutofit/>
          </a:bodyPr>
          <a:lstStyle/>
          <a:p>
            <a:pPr>
              <a:lnSpc>
                <a:spcPct val="110000"/>
              </a:lnSpc>
            </a:pPr>
            <a:r>
              <a:rPr lang="en-US" dirty="0" smtClean="0"/>
              <a:t>Encrypt data on your mobile device</a:t>
            </a:r>
          </a:p>
          <a:p>
            <a:pPr lvl="1">
              <a:lnSpc>
                <a:spcPct val="110000"/>
              </a:lnSpc>
            </a:pPr>
            <a:r>
              <a:rPr lang="en-US" dirty="0" smtClean="0"/>
              <a:t>Transform data using an algorithm that can only be unlocked by a secure code (or key)</a:t>
            </a:r>
          </a:p>
          <a:p>
            <a:pPr lvl="1">
              <a:lnSpc>
                <a:spcPct val="110000"/>
              </a:lnSpc>
            </a:pPr>
            <a:r>
              <a:rPr lang="en-US" dirty="0" smtClean="0"/>
              <a:t>Safe: an app that provides 256-bit encryption</a:t>
            </a:r>
          </a:p>
          <a:p>
            <a:pPr lvl="1">
              <a:lnSpc>
                <a:spcPct val="110000"/>
              </a:lnSpc>
            </a:pPr>
            <a:r>
              <a:rPr lang="en-US" dirty="0" err="1" smtClean="0"/>
              <a:t>SensiGuard</a:t>
            </a:r>
            <a:r>
              <a:rPr lang="en-US" dirty="0" smtClean="0"/>
              <a:t> and </a:t>
            </a:r>
            <a:r>
              <a:rPr lang="en-US" dirty="0" err="1" smtClean="0"/>
              <a:t>SafeHouse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75</a:t>
            </a:fld>
            <a:endParaRPr lang="en-US" dirty="0"/>
          </a:p>
        </p:txBody>
      </p:sp>
    </p:spTree>
    <p:extLst>
      <p:ext uri="{BB962C8B-B14F-4D97-AF65-F5344CB8AC3E}">
        <p14:creationId xmlns:p14="http://schemas.microsoft.com/office/powerpoint/2010/main" val="1165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Protecting Your Physical Computing Assets:</a:t>
            </a:r>
            <a:r>
              <a:rPr lang="en-US" sz="3600" dirty="0" smtClean="0"/>
              <a:t/>
            </a:r>
            <a:br>
              <a:rPr lang="en-US" sz="3600" dirty="0" smtClean="0"/>
            </a:br>
            <a:r>
              <a:rPr lang="en-US" sz="3600" dirty="0" smtClean="0"/>
              <a:t>Software Alerts and Data Wipes</a:t>
            </a:r>
            <a:endParaRPr lang="en-US" sz="3600" dirty="0"/>
          </a:p>
        </p:txBody>
      </p:sp>
      <p:sp>
        <p:nvSpPr>
          <p:cNvPr id="3" name="Content Placeholder 2"/>
          <p:cNvSpPr>
            <a:spLocks noGrp="1"/>
          </p:cNvSpPr>
          <p:nvPr>
            <p:ph idx="1"/>
          </p:nvPr>
        </p:nvSpPr>
        <p:spPr>
          <a:xfrm>
            <a:off x="457200" y="1600201"/>
            <a:ext cx="8229600" cy="5029200"/>
          </a:xfrm>
        </p:spPr>
        <p:txBody>
          <a:bodyPr/>
          <a:lstStyle/>
          <a:p>
            <a:r>
              <a:rPr lang="en-US" dirty="0" smtClean="0"/>
              <a:t>Theft-tracking software</a:t>
            </a:r>
          </a:p>
          <a:p>
            <a:pPr lvl="1"/>
            <a:r>
              <a:rPr lang="en-US" dirty="0" smtClean="0"/>
              <a:t>Computrace LoJack for Laptops</a:t>
            </a:r>
          </a:p>
          <a:p>
            <a:pPr lvl="1"/>
            <a:r>
              <a:rPr lang="en-US" dirty="0" smtClean="0"/>
              <a:t>PC PhoneHome</a:t>
            </a:r>
          </a:p>
          <a:p>
            <a:pPr lvl="1"/>
            <a:r>
              <a:rPr lang="en-US" dirty="0" err="1" smtClean="0"/>
              <a:t>MacPhoneHome</a:t>
            </a:r>
            <a:endParaRPr lang="en-US" dirty="0" smtClean="0"/>
          </a:p>
          <a:p>
            <a:r>
              <a:rPr lang="en-US" dirty="0" smtClean="0"/>
              <a:t>Remote </a:t>
            </a:r>
            <a:r>
              <a:rPr lang="en-US" dirty="0"/>
              <a:t>recovery and deletion of files</a:t>
            </a:r>
          </a:p>
          <a:p>
            <a:pPr lvl="1"/>
            <a:r>
              <a:rPr lang="en-US" dirty="0" err="1"/>
              <a:t>LoJack</a:t>
            </a:r>
            <a:r>
              <a:rPr lang="en-US" dirty="0"/>
              <a:t> for Laptops</a:t>
            </a:r>
          </a:p>
          <a:p>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76</a:t>
            </a:fld>
            <a:endParaRPr lang="en-US" dirty="0"/>
          </a:p>
        </p:txBody>
      </p:sp>
    </p:spTree>
    <p:extLst>
      <p:ext uri="{BB962C8B-B14F-4D97-AF65-F5344CB8AC3E}">
        <p14:creationId xmlns:p14="http://schemas.microsoft.com/office/powerpoint/2010/main" val="41510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479" y="228600"/>
            <a:ext cx="8386522" cy="1066800"/>
          </a:xfrm>
        </p:spPr>
        <p:txBody>
          <a:bodyPr>
            <a:noAutofit/>
          </a:bodyPr>
          <a:lstStyle/>
          <a:p>
            <a:r>
              <a:rPr lang="en-US" sz="2800" dirty="0" smtClean="0"/>
              <a:t>Protecting Your Physical Computing Assets:</a:t>
            </a:r>
            <a:r>
              <a:rPr lang="en-US" sz="3600" dirty="0" smtClean="0"/>
              <a:t/>
            </a:r>
            <a:br>
              <a:rPr lang="en-US" sz="3600" dirty="0" smtClean="0"/>
            </a:br>
            <a:r>
              <a:rPr lang="en-US" sz="3600" dirty="0"/>
              <a:t>Software Alerts and Data Wipes (cont.)</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27622" y="2038397"/>
            <a:ext cx="8088755" cy="37484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77</a:t>
            </a:fld>
            <a:endParaRPr lang="en-US" dirty="0"/>
          </a:p>
        </p:txBody>
      </p:sp>
    </p:spTree>
    <p:extLst>
      <p:ext uri="{BB962C8B-B14F-4D97-AF65-F5344CB8AC3E}">
        <p14:creationId xmlns:p14="http://schemas.microsoft.com/office/powerpoint/2010/main" val="108587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2800" dirty="0" smtClean="0"/>
              <a:t>Protecting Your Physical Computing Assets:</a:t>
            </a:r>
            <a:r>
              <a:rPr lang="en-US" sz="3600" dirty="0" smtClean="0"/>
              <a:t/>
            </a:r>
            <a:br>
              <a:rPr lang="en-US" sz="3600" dirty="0" smtClean="0"/>
            </a:br>
            <a:r>
              <a:rPr lang="en-US" sz="3600" dirty="0" smtClean="0"/>
              <a:t>Software Alerts and Data Wipes (cont.)</a:t>
            </a:r>
            <a:endParaRPr lang="en-US" sz="36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933700" y="1786570"/>
            <a:ext cx="3276600" cy="436556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3C5A0288-DE65-4327-81AA-3D0ED474C7D0}" type="slidenum">
              <a:rPr lang="en-US" smtClean="0"/>
              <a:pPr/>
              <a:t>78</a:t>
            </a:fld>
            <a:endParaRPr lang="en-US" dirty="0"/>
          </a:p>
        </p:txBody>
      </p:sp>
    </p:spTree>
    <p:extLst>
      <p:ext uri="{BB962C8B-B14F-4D97-AF65-F5344CB8AC3E}">
        <p14:creationId xmlns:p14="http://schemas.microsoft.com/office/powerpoint/2010/main" val="327363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pPr>
              <a:defRPr/>
            </a:pPr>
            <a:r>
              <a:rPr lang="en-US" sz="3900" dirty="0"/>
              <a:t>Cybercrime and Identity </a:t>
            </a:r>
            <a:r>
              <a:rPr lang="en-US" sz="3900" dirty="0" smtClean="0"/>
              <a:t>Theft (cont.)</a:t>
            </a:r>
            <a:endParaRPr lang="en-US" sz="3900" dirty="0"/>
          </a:p>
        </p:txBody>
      </p:sp>
      <p:sp>
        <p:nvSpPr>
          <p:cNvPr id="107523" name="Rectangle 3"/>
          <p:cNvSpPr>
            <a:spLocks noGrp="1" noChangeArrowheads="1"/>
          </p:cNvSpPr>
          <p:nvPr>
            <p:ph type="body" idx="1"/>
          </p:nvPr>
        </p:nvSpPr>
        <p:spPr>
          <a:xfrm>
            <a:off x="457200" y="1600200"/>
            <a:ext cx="8229600" cy="4419600"/>
          </a:xfrm>
        </p:spPr>
        <p:txBody>
          <a:bodyPr>
            <a:normAutofit/>
          </a:bodyPr>
          <a:lstStyle/>
          <a:p>
            <a:pPr eaLnBrk="1" hangingPunct="1">
              <a:defRPr/>
            </a:pPr>
            <a:r>
              <a:rPr lang="en-US" dirty="0" smtClean="0"/>
              <a:t>Theft of computer equipment</a:t>
            </a:r>
          </a:p>
          <a:p>
            <a:pPr lvl="1">
              <a:defRPr/>
            </a:pPr>
            <a:r>
              <a:rPr lang="en-US" dirty="0" smtClean="0"/>
              <a:t>Larceny</a:t>
            </a:r>
          </a:p>
          <a:p>
            <a:pPr eaLnBrk="1" hangingPunct="1">
              <a:defRPr/>
            </a:pPr>
            <a:r>
              <a:rPr lang="en-US" dirty="0" smtClean="0"/>
              <a:t>Resale value is high </a:t>
            </a:r>
          </a:p>
          <a:p>
            <a:pPr eaLnBrk="1" hangingPunct="1">
              <a:defRPr/>
            </a:pPr>
            <a:r>
              <a:rPr lang="en-US" dirty="0"/>
              <a:t>E</a:t>
            </a:r>
            <a:r>
              <a:rPr lang="en-US" dirty="0" smtClean="0"/>
              <a:t>quipment sold online</a:t>
            </a:r>
          </a:p>
          <a:p>
            <a:pPr eaLnBrk="1" hangingPunct="1">
              <a:defRPr/>
            </a:pPr>
            <a:endParaRPr lang="en-US" dirty="0"/>
          </a:p>
          <a:p>
            <a:pPr>
              <a:defRPr/>
            </a:pPr>
            <a:endParaRPr lang="en-US" dirty="0" smtClean="0">
              <a:effectLst/>
            </a:endParaRPr>
          </a:p>
          <a:p>
            <a:pPr>
              <a:defRPr/>
            </a:pPr>
            <a:endParaRPr lang="en-US" dirty="0" smtClean="0">
              <a:effectLst/>
            </a:endParaRP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7</a:t>
            </a:fld>
            <a:endParaRPr lang="en-US" dirty="0"/>
          </a:p>
        </p:txBody>
      </p:sp>
    </p:spTree>
    <p:extLst>
      <p:ext uri="{BB962C8B-B14F-4D97-AF65-F5344CB8AC3E}">
        <p14:creationId xmlns:p14="http://schemas.microsoft.com/office/powerpoint/2010/main" val="152726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fade">
                                      <p:cBhvr>
                                        <p:cTn id="7" dur="500"/>
                                        <p:tgtEl>
                                          <p:spTgt spid="1075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7523">
                                            <p:txEl>
                                              <p:pRg st="1" end="1"/>
                                            </p:txEl>
                                          </p:spTgt>
                                        </p:tgtEl>
                                        <p:attrNameLst>
                                          <p:attrName>style.visibility</p:attrName>
                                        </p:attrNameLst>
                                      </p:cBhvr>
                                      <p:to>
                                        <p:strVal val="visible"/>
                                      </p:to>
                                    </p:set>
                                    <p:animEffect transition="in" filter="fade">
                                      <p:cBhvr>
                                        <p:cTn id="10" dur="500"/>
                                        <p:tgtEl>
                                          <p:spTgt spid="10752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animEffect transition="in" filter="fade">
                                      <p:cBhvr>
                                        <p:cTn id="15" dur="500"/>
                                        <p:tgtEl>
                                          <p:spTgt spid="10752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7523">
                                            <p:txEl>
                                              <p:pRg st="3" end="3"/>
                                            </p:txEl>
                                          </p:spTgt>
                                        </p:tgtEl>
                                        <p:attrNameLst>
                                          <p:attrName>style.visibility</p:attrName>
                                        </p:attrNameLst>
                                      </p:cBhvr>
                                      <p:to>
                                        <p:strVal val="visible"/>
                                      </p:to>
                                    </p:set>
                                    <p:animEffect transition="in" filter="fade">
                                      <p:cBhvr>
                                        <p:cTn id="20" dur="500"/>
                                        <p:tgtEl>
                                          <p:spTgt spid="1075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9 Summary Questions</a:t>
            </a: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What </a:t>
            </a:r>
            <a:r>
              <a:rPr lang="en-US" dirty="0"/>
              <a:t>is cybercrime and who perpetrates it</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79</a:t>
            </a:fld>
            <a:endParaRPr lang="en-US" dirty="0"/>
          </a:p>
        </p:txBody>
      </p:sp>
    </p:spTree>
    <p:extLst>
      <p:ext uri="{BB962C8B-B14F-4D97-AF65-F5344CB8AC3E}">
        <p14:creationId xmlns:p14="http://schemas.microsoft.com/office/powerpoint/2010/main" val="287250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514350" indent="-514350" eaLnBrk="1" hangingPunct="1">
              <a:buFont typeface="+mj-lt"/>
              <a:buAutoNum type="arabicPeriod" startAt="2"/>
            </a:pPr>
            <a:r>
              <a:rPr lang="en-US" dirty="0" smtClean="0">
                <a:effectLst/>
              </a:rPr>
              <a:t>What are the types of viruses from which I need to protect my computer?</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80</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514350" indent="-514350" eaLnBrk="1" hangingPunct="1">
              <a:buFont typeface="+mj-lt"/>
              <a:buAutoNum type="arabicPeriod" startAt="3"/>
            </a:pPr>
            <a:r>
              <a:rPr lang="en-US" dirty="0" smtClean="0">
                <a:effectLst/>
              </a:rPr>
              <a:t>What can I do to protect my computer from viruses?</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81</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514350" indent="-514350" eaLnBrk="1" hangingPunct="1">
              <a:buFont typeface="+mj-lt"/>
              <a:buAutoNum type="arabicPeriod" startAt="4"/>
            </a:pPr>
            <a:r>
              <a:rPr lang="en-US" dirty="0" smtClean="0">
                <a:effectLst/>
              </a:rPr>
              <a:t>How can hackers attack my computing devices, and what harm can they cause?</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514350" indent="-514350" eaLnBrk="1" hangingPunct="1">
              <a:buFont typeface="+mj-lt"/>
              <a:buAutoNum type="arabicPeriod" startAt="5"/>
            </a:pPr>
            <a:r>
              <a:rPr lang="en-US" dirty="0" smtClean="0">
                <a:effectLst/>
              </a:rPr>
              <a:t>What is a firewall, and how does it keep my computer safe from hackers?</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83</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514350" indent="-514350" eaLnBrk="1" hangingPunct="1">
              <a:buFont typeface="+mj-lt"/>
              <a:buAutoNum type="arabicPeriod" startAt="6"/>
            </a:pPr>
            <a:r>
              <a:rPr lang="en-US" dirty="0" smtClean="0">
                <a:effectLst/>
              </a:rPr>
              <a:t>How do I create secure passwords and manage all of my passwords?</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84</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514350" indent="-514350" eaLnBrk="1" hangingPunct="1">
              <a:buFont typeface="+mj-lt"/>
              <a:buAutoNum type="arabicPeriod" startAt="7"/>
            </a:pPr>
            <a:r>
              <a:rPr lang="en-US" dirty="0" smtClean="0">
                <a:effectLst/>
              </a:rPr>
              <a:t>How can I surf the Internet anonymously and use biometric authentication devices to protect my data?</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85</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514350" indent="-514350" eaLnBrk="1" hangingPunct="1">
              <a:buFont typeface="+mj-lt"/>
              <a:buAutoNum type="arabicPeriod" startAt="8"/>
            </a:pPr>
            <a:r>
              <a:rPr lang="en-US" dirty="0" smtClean="0">
                <a:effectLst/>
              </a:rPr>
              <a:t>How do I manage online annoyances such as spyware and spam?</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86</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514350" indent="-514350" eaLnBrk="1" hangingPunct="1">
              <a:buFont typeface="+mj-lt"/>
              <a:buAutoNum type="arabicPeriod" startAt="9"/>
            </a:pPr>
            <a:r>
              <a:rPr lang="en-US" dirty="0" smtClean="0">
                <a:effectLst/>
              </a:rPr>
              <a:t>What data do I need to back up, and what are the best methods for doing so?</a:t>
            </a: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87</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681038" indent="-681038">
              <a:buFont typeface="+mj-lt"/>
              <a:buAutoNum type="arabicPeriod" startAt="10"/>
            </a:pPr>
            <a:r>
              <a:rPr lang="en-US" dirty="0" smtClean="0"/>
              <a:t>What </a:t>
            </a:r>
            <a:r>
              <a:rPr lang="en-US" dirty="0"/>
              <a:t>is social engineering, and how do I avoid falling prey to </a:t>
            </a:r>
            <a:r>
              <a:rPr lang="en-US" dirty="0" smtClean="0"/>
              <a:t>phishing?</a:t>
            </a:r>
            <a:endParaRPr lang="en-US" dirty="0"/>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88</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Computer Viruses</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Not just limited to computer </a:t>
            </a:r>
          </a:p>
          <a:p>
            <a:r>
              <a:rPr lang="en-US" dirty="0" smtClean="0"/>
              <a:t>One of the most widespread types of cybercrimes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8</a:t>
            </a:fld>
            <a:endParaRPr lang="en-US" dirty="0"/>
          </a:p>
        </p:txBody>
      </p:sp>
    </p:spTree>
    <p:extLst>
      <p:ext uri="{BB962C8B-B14F-4D97-AF65-F5344CB8AC3E}">
        <p14:creationId xmlns:p14="http://schemas.microsoft.com/office/powerpoint/2010/main" val="271713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defRPr/>
            </a:pPr>
            <a:r>
              <a:rPr lang="en-US" dirty="0" smtClean="0"/>
              <a:t>Chapter 9 Summary Questions</a:t>
            </a:r>
          </a:p>
        </p:txBody>
      </p:sp>
      <p:sp>
        <p:nvSpPr>
          <p:cNvPr id="142339" name="Rectangle 3"/>
          <p:cNvSpPr>
            <a:spLocks noGrp="1" noChangeArrowheads="1"/>
          </p:cNvSpPr>
          <p:nvPr>
            <p:ph type="body" idx="1"/>
          </p:nvPr>
        </p:nvSpPr>
        <p:spPr/>
        <p:txBody>
          <a:bodyPr/>
          <a:lstStyle/>
          <a:p>
            <a:pPr marL="735013" indent="-735013">
              <a:buFont typeface="+mj-lt"/>
              <a:buAutoNum type="arabicPeriod" startAt="11"/>
            </a:pPr>
            <a:r>
              <a:rPr lang="en-US" dirty="0"/>
              <a:t>How do I protect my physical computing assets from environmental hazards, power surges, and theft?</a:t>
            </a:r>
          </a:p>
          <a:p>
            <a:pPr marL="0" indent="0">
              <a:buNone/>
            </a:pPr>
            <a:endParaRPr lang="en-US" b="1" dirty="0" smtClean="0">
              <a:effectLst/>
            </a:endParaRPr>
          </a:p>
        </p:txBody>
      </p:sp>
      <p:sp>
        <p:nvSpPr>
          <p:cNvPr id="2" name="Footer Placeholder 1"/>
          <p:cNvSpPr>
            <a:spLocks noGrp="1"/>
          </p:cNvSpPr>
          <p:nvPr>
            <p:ph type="ftr" sz="quarter" idx="11"/>
          </p:nvPr>
        </p:nvSpPr>
        <p:spPr/>
        <p:txBody>
          <a:bodyPr/>
          <a:lstStyle/>
          <a:p>
            <a:r>
              <a:rPr lang="en-US" smtClean="0"/>
              <a:t>Copyright © 2015 Pearson Education, Inc.</a:t>
            </a:r>
            <a:endParaRPr lang="en-US" dirty="0"/>
          </a:p>
        </p:txBody>
      </p:sp>
      <p:sp>
        <p:nvSpPr>
          <p:cNvPr id="3" name="Slide Number Placeholder 2"/>
          <p:cNvSpPr>
            <a:spLocks noGrp="1"/>
          </p:cNvSpPr>
          <p:nvPr>
            <p:ph type="sldNum" sz="quarter" idx="12"/>
          </p:nvPr>
        </p:nvSpPr>
        <p:spPr/>
        <p:txBody>
          <a:bodyPr/>
          <a:lstStyle/>
          <a:p>
            <a:fld id="{3C5A0288-DE65-4327-81AA-3D0ED474C7D0}" type="slidenum">
              <a:rPr lang="en-US" smtClean="0"/>
              <a:pPr/>
              <a:t>89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wipe(left)">
                                      <p:cBhvr>
                                        <p:cTn id="7" dur="1000"/>
                                        <p:tgtEl>
                                          <p:spTgt spid="142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ctr" fontAlgn="base">
              <a:spcBef>
                <a:spcPct val="0"/>
              </a:spcBef>
              <a:spcAft>
                <a:spcPct val="0"/>
              </a:spcAft>
              <a:defRPr/>
            </a:pPr>
            <a:endParaRPr lang="en-US" sz="1400" dirty="0">
              <a:solidFill>
                <a:srgbClr val="000000"/>
              </a:solidFill>
              <a:effectLst>
                <a:outerShdw blurRad="38100" dist="38100" dir="2700000" algn="tl">
                  <a:srgbClr val="FFFFFF"/>
                </a:outerShdw>
              </a:effectLst>
              <a:latin typeface="Arial" charset="0"/>
            </a:endParaRPr>
          </a:p>
        </p:txBody>
      </p:sp>
      <p:sp>
        <p:nvSpPr>
          <p:cNvPr id="145410" name="Rectangle 4"/>
          <p:cNvSpPr>
            <a:spLocks noChangeArrowheads="1"/>
          </p:cNvSpPr>
          <p:nvPr/>
        </p:nvSpPr>
        <p:spPr bwMode="auto">
          <a:xfrm>
            <a:off x="-3725863" y="2297113"/>
            <a:ext cx="9144001" cy="0"/>
          </a:xfrm>
          <a:prstGeom prst="rect">
            <a:avLst/>
          </a:prstGeom>
          <a:noFill/>
          <a:ln w="25400">
            <a:noFill/>
            <a:miter lim="800000"/>
            <a:headEnd/>
            <a:tailEnd/>
          </a:ln>
        </p:spPr>
        <p:txBody>
          <a:bodyPr wrap="none" anchor="ctr">
            <a:spAutoFit/>
          </a:bodyPr>
          <a:lstStyle/>
          <a:p>
            <a:pPr algn="ctr" fontAlgn="base">
              <a:spcBef>
                <a:spcPct val="0"/>
              </a:spcBef>
              <a:spcAft>
                <a:spcPct val="0"/>
              </a:spcAft>
            </a:pPr>
            <a:endParaRPr lang="en-US" sz="4400" dirty="0">
              <a:solidFill>
                <a:srgbClr val="E5FFFF"/>
              </a:solidFill>
              <a:latin typeface="Arial" charset="0"/>
            </a:endParaRPr>
          </a:p>
        </p:txBody>
      </p:sp>
      <p:pic>
        <p:nvPicPr>
          <p:cNvPr id="145411" name="Picture 5" descr="cid:3287383400_2177562"/>
          <p:cNvPicPr>
            <a:picLocks noChangeAspect="1" noChangeArrowheads="1"/>
          </p:cNvPicPr>
          <p:nvPr/>
        </p:nvPicPr>
        <p:blipFill>
          <a:blip r:embed="rId3" r:link="rId4" cstate="print"/>
          <a:srcRect/>
          <a:stretch>
            <a:fillRect/>
          </a:stretch>
        </p:blipFill>
        <p:spPr bwMode="auto">
          <a:xfrm>
            <a:off x="457201" y="971550"/>
            <a:ext cx="8229600" cy="2747963"/>
          </a:xfrm>
          <a:prstGeom prst="rect">
            <a:avLst/>
          </a:prstGeom>
          <a:solidFill>
            <a:schemeClr val="hlink"/>
          </a:solidFill>
          <a:ln w="9525">
            <a:solidFill>
              <a:schemeClr val="bg1"/>
            </a:solidFill>
            <a:miter lim="800000"/>
            <a:headEnd/>
            <a:tailEnd/>
          </a:ln>
        </p:spPr>
      </p:pic>
      <p:sp>
        <p:nvSpPr>
          <p:cNvPr id="145412" name="Rectangle 6"/>
          <p:cNvSpPr>
            <a:spLocks noChangeArrowheads="1"/>
          </p:cNvSpPr>
          <p:nvPr/>
        </p:nvSpPr>
        <p:spPr bwMode="auto">
          <a:xfrm>
            <a:off x="708025" y="3894138"/>
            <a:ext cx="7589838" cy="1069975"/>
          </a:xfrm>
          <a:prstGeom prst="rect">
            <a:avLst/>
          </a:prstGeom>
          <a:noFill/>
          <a:ln w="25400">
            <a:noFill/>
            <a:miter lim="800000"/>
            <a:headEnd/>
            <a:tailEnd/>
          </a:ln>
        </p:spPr>
        <p:txBody>
          <a:bodyPr anchor="ctr">
            <a:spAutoFit/>
          </a:bodyPr>
          <a:lstStyle/>
          <a:p>
            <a:pPr algn="ctr" fontAlgn="base">
              <a:spcBef>
                <a:spcPct val="0"/>
              </a:spcBef>
              <a:spcAft>
                <a:spcPct val="0"/>
              </a:spcAft>
            </a:pPr>
            <a:r>
              <a:rPr lang="en-US" sz="1600" dirty="0">
                <a:solidFill>
                  <a:srgbClr val="000000"/>
                </a:solidFill>
                <a:latin typeface="Arial" charset="0"/>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7" name="Rectangle 5"/>
          <p:cNvSpPr txBox="1">
            <a:spLocks noGrp="1" noChangeArrowheads="1"/>
          </p:cNvSpPr>
          <p:nvPr/>
        </p:nvSpPr>
        <p:spPr bwMode="auto">
          <a:xfrm>
            <a:off x="738188" y="5327650"/>
            <a:ext cx="7845425" cy="636588"/>
          </a:xfrm>
          <a:prstGeom prst="rect">
            <a:avLst/>
          </a:prstGeom>
          <a:noFill/>
          <a:ln>
            <a:miter lim="800000"/>
            <a:headEnd/>
            <a:tailEnd/>
          </a:ln>
        </p:spPr>
        <p:txBody>
          <a:bodyPr anchor="t"/>
          <a:lstStyle/>
          <a:p>
            <a:pPr algn="ctr">
              <a:defRPr/>
            </a:pPr>
            <a:r>
              <a:rPr lang="en-US" sz="1800" dirty="0">
                <a:solidFill>
                  <a:srgbClr val="000000"/>
                </a:solidFill>
                <a:effectLst>
                  <a:outerShdw blurRad="38100" dist="38100" dir="2700000" algn="tl">
                    <a:srgbClr val="FFFFFF"/>
                  </a:outerShdw>
                </a:effectLst>
                <a:latin typeface="Tahoma"/>
                <a:cs typeface="Arial"/>
              </a:rPr>
              <a:t>Copyright © </a:t>
            </a:r>
            <a:r>
              <a:rPr lang="en-US" sz="1800" dirty="0" smtClean="0">
                <a:solidFill>
                  <a:srgbClr val="000000"/>
                </a:solidFill>
                <a:effectLst>
                  <a:outerShdw blurRad="38100" dist="38100" dir="2700000" algn="tl">
                    <a:srgbClr val="FFFFFF"/>
                  </a:outerShdw>
                </a:effectLst>
                <a:latin typeface="Tahoma"/>
                <a:cs typeface="Arial"/>
              </a:rPr>
              <a:t>2015 Pearson </a:t>
            </a:r>
            <a:r>
              <a:rPr lang="en-US" sz="1800" dirty="0">
                <a:solidFill>
                  <a:srgbClr val="000000"/>
                </a:solidFill>
                <a:effectLst>
                  <a:outerShdw blurRad="38100" dist="38100" dir="2700000" algn="tl">
                    <a:srgbClr val="FFFFFF"/>
                  </a:outerShdw>
                </a:effectLst>
                <a:latin typeface="Tahoma"/>
                <a:cs typeface="Arial"/>
              </a:rPr>
              <a:t>Education, Inc</a:t>
            </a:r>
            <a:r>
              <a:rPr lang="en-US" sz="1800" dirty="0" smtClean="0">
                <a:solidFill>
                  <a:srgbClr val="000000"/>
                </a:solidFill>
                <a:effectLst>
                  <a:outerShdw blurRad="38100" dist="38100" dir="2700000" algn="tl">
                    <a:srgbClr val="FFFFFF"/>
                  </a:outerShdw>
                </a:effectLst>
                <a:latin typeface="Tahoma"/>
                <a:cs typeface="Arial"/>
              </a:rPr>
              <a:t>.</a:t>
            </a:r>
            <a:endParaRPr lang="en-US" sz="1800" dirty="0">
              <a:solidFill>
                <a:srgbClr val="000000"/>
              </a:solidFill>
              <a:effectLst>
                <a:outerShdw blurRad="38100" dist="38100" dir="2700000" algn="tl">
                  <a:srgbClr val="FFFFFF"/>
                </a:outerShdw>
              </a:effectLst>
              <a:latin typeface="Tahoma"/>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990000"/>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cs typeface="Arial" charset="0"/>
          </a:defRPr>
        </a:defPPr>
      </a:lstStyle>
    </a:spDef>
    <a:lnDef>
      <a:spPr bwMode="auto">
        <a:xfrm>
          <a:off x="0" y="0"/>
          <a:ext cx="1" cy="1"/>
        </a:xfrm>
        <a:custGeom>
          <a:avLst/>
          <a:gdLst/>
          <a:ahLst/>
          <a:cxnLst/>
          <a:rect l="0" t="0" r="0" b="0"/>
          <a:pathLst/>
        </a:custGeom>
        <a:noFill/>
        <a:ln w="25400" cap="flat" cmpd="sng" algn="ctr">
          <a:solidFill>
            <a:srgbClr val="990000"/>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cs typeface="Arial"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11549</TotalTime>
  <Words>10193</Words>
  <Application>Microsoft Office PowerPoint</Application>
  <PresentationFormat>On-screen Show (4:3)</PresentationFormat>
  <Paragraphs>895</Paragraphs>
  <Slides>91</Slides>
  <Notes>91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91</vt:i4>
      </vt:variant>
    </vt:vector>
  </HeadingPairs>
  <TitlesOfParts>
    <vt:vector size="99" baseType="lpstr">
      <vt:lpstr>Arial</vt:lpstr>
      <vt:lpstr>Calibri</vt:lpstr>
      <vt:lpstr>Helvetica</vt:lpstr>
      <vt:lpstr>Tahoma</vt:lpstr>
      <vt:lpstr>Times New Roman</vt:lpstr>
      <vt:lpstr>Wingdings</vt:lpstr>
      <vt:lpstr>Office Theme</vt:lpstr>
      <vt:lpstr>Textured</vt:lpstr>
      <vt:lpstr>PowerPoint Presentation</vt:lpstr>
      <vt:lpstr>Technology in Action</vt:lpstr>
      <vt:lpstr>Chapter Topics </vt:lpstr>
      <vt:lpstr>Cybercrime and Identity Theft</vt:lpstr>
      <vt:lpstr>Cybercrime and Identity Theft (cont.)</vt:lpstr>
      <vt:lpstr>Cybercrime and Identity Theft (cont.)</vt:lpstr>
      <vt:lpstr>Cybercrime and Identity Theft (cont.)</vt:lpstr>
      <vt:lpstr>Cybercrime and Identity Theft (cont.)</vt:lpstr>
      <vt:lpstr>Computer Viruses</vt:lpstr>
      <vt:lpstr>Computer Viruses (cont.)</vt:lpstr>
      <vt:lpstr>Computer Viruses (cont.)</vt:lpstr>
      <vt:lpstr>Computer Viruses (cont.)</vt:lpstr>
      <vt:lpstr>Computer Viruses (cont.)</vt:lpstr>
      <vt:lpstr>Computer Viruses: Boot-Sector Viruses</vt:lpstr>
      <vt:lpstr>Computer Viruses: Logic Bombs and Time Bombs</vt:lpstr>
      <vt:lpstr>Computer Viruses: Worms</vt:lpstr>
      <vt:lpstr>Computer Viruses: Script and Macro Viruses</vt:lpstr>
      <vt:lpstr>Computer Viruses: E-Mail Viruses</vt:lpstr>
      <vt:lpstr>Computer Viruses: Encryption Viruses</vt:lpstr>
      <vt:lpstr>Computer Viruses: Additional Virus Classifications</vt:lpstr>
      <vt:lpstr>Computer Viruses: Virus Symptoms</vt:lpstr>
      <vt:lpstr>Preventing Virus Infections</vt:lpstr>
      <vt:lpstr>Preventing Virus Infections: Antivirus Software</vt:lpstr>
      <vt:lpstr>Preventing Virus Infections: Antivirus Software (cont.)</vt:lpstr>
      <vt:lpstr>Preventing Virus Infections: Antivirus Software (cont.)</vt:lpstr>
      <vt:lpstr>Preventing Virus Infections: Antivirus Software (cont.)</vt:lpstr>
      <vt:lpstr>Preventing Virus Infections: Antivirus Software (cont.)</vt:lpstr>
      <vt:lpstr>Preventing Virus Infections: Software Updates</vt:lpstr>
      <vt:lpstr>Preventing Virus Infections: Software Updates (cont.)</vt:lpstr>
      <vt:lpstr>Preventing Virus Infections: Software Updates (cont.)</vt:lpstr>
      <vt:lpstr>Hackers</vt:lpstr>
      <vt:lpstr>Hackers: Problems Hackers Can Cause</vt:lpstr>
      <vt:lpstr>Hackers: Problems Hackers Can Cause (cont.)</vt:lpstr>
      <vt:lpstr>Hackers: Trojan Horses and Rootkits</vt:lpstr>
      <vt:lpstr>Hackers: Denial-of-Service Attacks</vt:lpstr>
      <vt:lpstr>Hackers: Denial-of-Service Attacks (cont.)</vt:lpstr>
      <vt:lpstr>Hackers: How Hackers Gain Computer Access</vt:lpstr>
      <vt:lpstr>Restricting Access to Your Digital Assets</vt:lpstr>
      <vt:lpstr>Restricting Access to Your Digital Assets: Firewalls</vt:lpstr>
      <vt:lpstr>Restricting Access to Your Digital Assets: Firewalls (cont.)</vt:lpstr>
      <vt:lpstr>Restricting Access to Your Digital Assets: How Firewalls Work</vt:lpstr>
      <vt:lpstr>Restricting Access to Your Digital Assets: How Firewalls Work (cont.) </vt:lpstr>
      <vt:lpstr>Restricting Access to Your Digital Assets: How Firewalls Work (cont.)</vt:lpstr>
      <vt:lpstr>Restricting Access to Your Digital Assets: Knowing Your Computer Is Secure</vt:lpstr>
      <vt:lpstr>Restricting Access to Your Digital Assets: Knowing Your Computer Is Secure (cont.)</vt:lpstr>
      <vt:lpstr>Restricting Access to Your Digital Assets: Creating Passwords (cont.)</vt:lpstr>
      <vt:lpstr>Restricting Access to Your Digital Assets: Creating Passwords (cont.)</vt:lpstr>
      <vt:lpstr>Restricting Access to Your Digital Assets: Managing Your Passwords (cont.)</vt:lpstr>
      <vt:lpstr>Restricting Access to Your Digital Assets: Anonymous Web Surfing: Hiding from Prying Eyes</vt:lpstr>
      <vt:lpstr>Restricting Access to Your Digital Assets: Anonymous Web Surfing: Hiding from Prying Eyes (cont.)</vt:lpstr>
      <vt:lpstr>Restricting Access to Your Digital Assets: Anonymous Web Surfing: Hiding from Prying Eyes (cont.)</vt:lpstr>
      <vt:lpstr>Restricting Access to Your Digital Assets: Biometric Authentication Devices</vt:lpstr>
      <vt:lpstr>Managing Online Annoyances: Malware: Adware and Spyware</vt:lpstr>
      <vt:lpstr>Managing Online Annoyances: Malware: Adware and Spyware (cont.)</vt:lpstr>
      <vt:lpstr>Managing Online Annoyances: Malware: Adware and Spyware (cont.)</vt:lpstr>
      <vt:lpstr>Managing Online Annoyances: Spam</vt:lpstr>
      <vt:lpstr>Managing Online Annoyances: Spam (cont.)</vt:lpstr>
      <vt:lpstr>Managing Online Annoyances: Spam (cont.)</vt:lpstr>
      <vt:lpstr>Managing Online Annoyances: Cookies</vt:lpstr>
      <vt:lpstr>Keeping Your Data Safe: Protecting Your Personal Information</vt:lpstr>
      <vt:lpstr>Keeping Your Data Safe: Backing Up Your Data</vt:lpstr>
      <vt:lpstr>Keeping Your Data Safe: Backing Up Your Data (cont.)</vt:lpstr>
      <vt:lpstr>Keeping Your Data Safe: Backing Up Your Data (cont.)</vt:lpstr>
      <vt:lpstr>Keeping Your Data Safe: Backing Up Your Data (cont.)</vt:lpstr>
      <vt:lpstr>Keeping Your Data Safe: Backing Up Your Data (cont.)</vt:lpstr>
      <vt:lpstr>Keeping Your Data Safe: Backing Up Your Data (cont.)</vt:lpstr>
      <vt:lpstr>Social Engineering</vt:lpstr>
      <vt:lpstr>Social Engineering: Phishing and Pharming</vt:lpstr>
      <vt:lpstr>Social Engineering: Phishing and Pharming (cont.)</vt:lpstr>
      <vt:lpstr>Social Engineering: Phishing and Pharming (cont.)</vt:lpstr>
      <vt:lpstr>Social Engineering: Scareware</vt:lpstr>
      <vt:lpstr>Protecting Your Physical Computing Assets: Environmental Factors</vt:lpstr>
      <vt:lpstr>Protecting Your Physical Computing Assets: Power Surges</vt:lpstr>
      <vt:lpstr>Protecting Your Physical Computing Assets: Deterring Theft</vt:lpstr>
      <vt:lpstr>Protecting Your Physical Computing Assets: Keep Them Safe: Alarms</vt:lpstr>
      <vt:lpstr>Protecting Your Physical Computing Assets: Keeping Mobile Device Data Secure</vt:lpstr>
      <vt:lpstr>Protecting Your Physical Computing Assets: Software Alerts and Data Wipes</vt:lpstr>
      <vt:lpstr>Protecting Your Physical Computing Assets: Software Alerts and Data Wipes (cont.)</vt:lpstr>
      <vt:lpstr>Protecting Your Physical Computing Assets: Software Alerts and Data Wipes (cont.)</vt:lpstr>
      <vt:lpstr>Chapter 9 Summary Questions</vt:lpstr>
      <vt:lpstr>Chapter 9 Summary Questions</vt:lpstr>
      <vt:lpstr>Chapter 9 Summary Questions</vt:lpstr>
      <vt:lpstr>Chapter 9 Summary Questions</vt:lpstr>
      <vt:lpstr>Chapter 9 Summary Questions</vt:lpstr>
      <vt:lpstr>Chapter 9 Summary Questions</vt:lpstr>
      <vt:lpstr>Chapter 9 Summary Questions</vt:lpstr>
      <vt:lpstr>Chapter 9 Summary Questions</vt:lpstr>
      <vt:lpstr>Chapter 9 Summary Questions</vt:lpstr>
      <vt:lpstr>Chapter 9 Summary Questions</vt:lpstr>
      <vt:lpstr>Chapter 9 Summary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Technology In Action</dc:creator>
  <cp:lastModifiedBy>Leslie Painter</cp:lastModifiedBy>
  <cp:revision>110</cp:revision>
  <dcterms:created xsi:type="dcterms:W3CDTF">2011-08-19T00:37:13Z</dcterms:created>
  <dcterms:modified xsi:type="dcterms:W3CDTF">2015-06-30T23:22:04Z</dcterms:modified>
</cp:coreProperties>
</file>